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33"/>
  </p:notesMasterIdLst>
  <p:sldIdLst>
    <p:sldId id="256" r:id="rId3"/>
    <p:sldId id="294" r:id="rId4"/>
    <p:sldId id="292" r:id="rId5"/>
    <p:sldId id="257" r:id="rId6"/>
    <p:sldId id="289" r:id="rId7"/>
    <p:sldId id="260" r:id="rId8"/>
    <p:sldId id="270" r:id="rId9"/>
    <p:sldId id="261" r:id="rId10"/>
    <p:sldId id="271" r:id="rId11"/>
    <p:sldId id="272" r:id="rId12"/>
    <p:sldId id="262" r:id="rId13"/>
    <p:sldId id="295" r:id="rId14"/>
    <p:sldId id="274" r:id="rId15"/>
    <p:sldId id="275" r:id="rId16"/>
    <p:sldId id="276" r:id="rId17"/>
    <p:sldId id="277" r:id="rId18"/>
    <p:sldId id="278" r:id="rId19"/>
    <p:sldId id="290" r:id="rId20"/>
    <p:sldId id="279" r:id="rId21"/>
    <p:sldId id="280" r:id="rId22"/>
    <p:sldId id="281" r:id="rId23"/>
    <p:sldId id="282" r:id="rId24"/>
    <p:sldId id="284" r:id="rId25"/>
    <p:sldId id="285" r:id="rId26"/>
    <p:sldId id="283" r:id="rId27"/>
    <p:sldId id="291" r:id="rId28"/>
    <p:sldId id="286" r:id="rId29"/>
    <p:sldId id="287" r:id="rId30"/>
    <p:sldId id="268" r:id="rId31"/>
    <p:sldId id="28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2BFC975-7EA6-4C0B-99C7-FD294AF36566}" type="datetimeFigureOut">
              <a:rPr lang="en-US"/>
              <a:pPr>
                <a:defRPr/>
              </a:pPr>
              <a:t>12/6/2012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A99FB97-B421-454D-AB2E-5712B2427F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88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C10CFB-391D-437E-8FD6-915B3A58A65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F83F7A2-3DA7-4E9E-929A-734EC916D6A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43FBCE-96C5-4BE9-AE2B-3ACB188F9B8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F9367D-C753-4C31-8299-2C12AD58155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DADCEF-2500-4481-906F-A067F702300E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4CA4D9-3738-4B16-9A75-93DCB37BA49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0FA005-8C3E-44A2-A7BE-0E349954FFCF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870804-203F-4075-92DE-C6BF1627F04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590F20-F703-4B85-9346-149161A96A6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A8E61D-4BB4-4789-BA52-8E54FDD2CADA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39CB56-3F51-4E2F-B60B-7112387418E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B0BCDD-1B93-4BA1-9493-BA611350F66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92B2CA-5E51-4562-B655-338C82E70BC3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238E05-C18C-40A7-85E7-91A93FF452AA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14F463-4BC4-4E8E-B38C-A95671F9164E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2FBAD2-C516-4FDB-80B5-A3F4D13F817D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6EC9B0-F0BF-4674-A6EA-03B82C4D063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F61FFA-431B-4199-9436-DA91235D7188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1882FA-B971-4B8E-98E3-C4E95BDC81B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24E7A4-17DB-4796-B4C3-CA0FC4470D5D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F51C58-C718-48EE-B4EE-7C6B8BFFEA90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C2AFFC-437F-436C-A419-6D7A3A4FDA4E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BBB016-137B-42C9-9F3C-62F436D0DCD1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D19A52-A849-4BAA-9EED-C29A051EC5C2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78B490-086F-4F3C-A888-41F62A5DD118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519471-CB6B-4F61-82E9-166A574745E9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Tip: Add your own speaker notes here.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F9367D-C753-4C31-8299-2C12AD58155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F52E58-9FE4-4517-8C34-B01ED3AD74A1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30B33D-8318-4AB7-A4C7-5F416CDF6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C4AA02-1F9B-4C24-A93D-645DB71995C1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944D04-C1BB-417E-8535-9ACC3E3DF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7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369F55-9BA1-470F-A077-3FD444773F8E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A8F310-E048-4183-B953-5CDE4D488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8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F72E1E-5A2C-44A5-A9F8-610693845022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5518B9-7EFF-4734-9C16-2D54F5CED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9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CE324C-F883-4585-BA4C-921F7323DEF7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AC8126-4698-4144-B28C-F26D3A35E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8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onut 6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3463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D4E367-FB8D-4D76-93A2-0D22BAA99BE6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936EB8-CB54-4671-B1C7-ABB111F30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B92502-E747-4A30-A86B-A2B9E0BF168D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7E9282-5AC3-455D-AFFC-2930A121B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3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06CA74-5BCC-41AD-8919-A82C32494F5D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59C2B0-113A-4356-986C-0BC397316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8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2EB4BE-D386-4AFE-B18F-6470AB6C4054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2AEC6F-0BF5-48A1-BCEE-A8675973A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9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F3F873-BCEE-4CD1-B644-D794BFEEEF5B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BE271A-D69E-432B-9633-285C7D61D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9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EB23F2-C39E-4241-A1A1-4B65F662DCEF}" type="datetimeFigureOut">
              <a:rPr lang="en-US"/>
              <a:pPr>
                <a:defRPr/>
              </a:pPr>
              <a:t>12/6/2012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AB8794-D68B-40B3-A295-DBAF4B737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9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smtClean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1865347-B0C5-4497-A2A0-203880882108}" type="datetimeFigureOut">
              <a:rPr lang="en-US"/>
              <a:pPr>
                <a:defRPr/>
              </a:pPr>
              <a:t>12/6/2012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AED49022-813F-4173-AEAE-DD048246863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lnSpc>
          <a:spcPts val="3000"/>
        </a:lnSpc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lnSpc>
          <a:spcPts val="3000"/>
        </a:lnSpc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lnSpc>
          <a:spcPts val="28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436563"/>
            <a:ext cx="7546975" cy="184943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zh-CN" altLang="en-US" sz="3100" b="1" smtClean="0">
                <a:effectLst/>
                <a:cs typeface="华文中宋"/>
              </a:rPr>
              <a:t>多种形式搞竞赛      多种方法促学习</a:t>
            </a:r>
            <a:r>
              <a:rPr lang="en-US" smtClean="0">
                <a:effectLst/>
              </a:rPr>
              <a:t/>
            </a:r>
            <a:br>
              <a:rPr lang="en-US" smtClean="0">
                <a:effectLst/>
              </a:rPr>
            </a:br>
            <a:r>
              <a:rPr lang="zh-CN" altLang="en-US" b="1" smtClean="0">
                <a:effectLst/>
                <a:cs typeface="华文中宋"/>
              </a:rPr>
              <a:t>密西根中文联合竞赛介绍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7407275" cy="1752600"/>
          </a:xfrm>
        </p:spPr>
        <p:txBody>
          <a:bodyPr>
            <a:normAutofit/>
          </a:bodyPr>
          <a:lstStyle/>
          <a:p>
            <a:pPr marL="73025" algn="ctr"/>
            <a:r>
              <a:rPr lang="zh-CN" altLang="en-US" b="1" smtClean="0">
                <a:solidFill>
                  <a:srgbClr val="320E04"/>
                </a:solidFill>
                <a:cs typeface="华文中宋"/>
              </a:rPr>
              <a:t>安华中文学校张星钰</a:t>
            </a:r>
            <a:endParaRPr lang="en-US" altLang="zh-CN" b="1" smtClean="0">
              <a:solidFill>
                <a:srgbClr val="320E04"/>
              </a:solidFill>
              <a:cs typeface="华文中宋"/>
            </a:endParaRPr>
          </a:p>
          <a:p>
            <a:pPr marL="73025" algn="ctr"/>
            <a:endParaRPr lang="en-US" b="1" smtClean="0">
              <a:solidFill>
                <a:srgbClr val="320E04"/>
              </a:solidFill>
            </a:endParaRPr>
          </a:p>
          <a:p>
            <a:pPr marL="73025" algn="ctr"/>
            <a:r>
              <a:rPr lang="en-US" altLang="zh-CN" b="1" smtClean="0">
                <a:solidFill>
                  <a:srgbClr val="320E04"/>
                </a:solidFill>
                <a:cs typeface="华文中宋"/>
              </a:rPr>
              <a:t>2012</a:t>
            </a:r>
            <a:r>
              <a:rPr lang="zh-CN" altLang="en-US" b="1" smtClean="0">
                <a:solidFill>
                  <a:srgbClr val="320E04"/>
                </a:solidFill>
                <a:cs typeface="华文中宋"/>
              </a:rPr>
              <a:t>年 </a:t>
            </a:r>
            <a:r>
              <a:rPr lang="en-US" altLang="zh-CN" b="1" smtClean="0">
                <a:solidFill>
                  <a:srgbClr val="320E04"/>
                </a:solidFill>
                <a:cs typeface="华文中宋"/>
              </a:rPr>
              <a:t>12</a:t>
            </a:r>
            <a:r>
              <a:rPr lang="zh-CN" altLang="en-US" b="1" smtClean="0">
                <a:solidFill>
                  <a:srgbClr val="320E04"/>
                </a:solidFill>
                <a:cs typeface="华文中宋"/>
              </a:rPr>
              <a:t>月 </a:t>
            </a:r>
            <a:r>
              <a:rPr lang="en-US" altLang="zh-CN" b="1" smtClean="0">
                <a:solidFill>
                  <a:srgbClr val="320E04"/>
                </a:solidFill>
                <a:cs typeface="华文中宋"/>
              </a:rPr>
              <a:t>8</a:t>
            </a:r>
            <a:r>
              <a:rPr lang="zh-CN" altLang="en-US" b="1" smtClean="0">
                <a:solidFill>
                  <a:srgbClr val="320E04"/>
                </a:solidFill>
                <a:cs typeface="华文中宋"/>
              </a:rPr>
              <a:t>日</a:t>
            </a:r>
            <a:endParaRPr lang="en-US" b="1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竞赛的类别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中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文演讲竞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赛 </a:t>
            </a:r>
            <a:r>
              <a:rPr lang="en-US" altLang="zh-CN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4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1752600"/>
          <a:ext cx="7391400" cy="4554921"/>
        </p:xfrm>
        <a:graphic>
          <a:graphicData uri="http://schemas.openxmlformats.org/drawingml/2006/table">
            <a:tbl>
              <a:tblPr/>
              <a:tblGrid>
                <a:gridCol w="1149350"/>
                <a:gridCol w="6242050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项目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裁判给分标准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发音正确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</a:b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口齿清晰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一般给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即百分制的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90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。如有字发音不正确，或读得不清楚，酌量扣分。如果没有错的发音，且每个字都讲得清晰，视满意的程度加分。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身体语言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</a:b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面部表情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一般给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即百分制的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90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。如身体语言或面部表情运用不够，或运用不当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,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酌量扣分。如能正确运用，并且贯穿始终，视满意的程度加分。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声音声调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</a:b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感情表达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一般给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即百分制的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90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。如运用声音声调表达感情不够，或运用不当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,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酌量扣分。如能正确运用声音声调的高低起伏，抑扬顿措来表达感情，并且贯穿始终，视满意的程度加分。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流利程度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一般给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即百分制的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90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。如有不适当停顿，或记不起来，重复，串句等不流利的现象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,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酌量扣分。如果演讲熟练，表达流利，视满意的程度加分。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内容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一般给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即百分制的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86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。如主题不突出，或内容太分散，或文不对题，或内容不宜，酌量扣分。如果主题突出，论证严密，内容健康，或属于自己创作，视满意的程度加分。背诵他人作品者最多得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分。 自创者额外加最高至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分的附加分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时间控制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记下超过上限或低于下限的秒数。输入计算机后，计算机会以每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10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秒在总分里扣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分（百分制）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22557" name="Rectangle 1"/>
          <p:cNvSpPr>
            <a:spLocks noChangeArrowheads="1"/>
          </p:cNvSpPr>
          <p:nvPr/>
        </p:nvSpPr>
        <p:spPr bwMode="auto">
          <a:xfrm>
            <a:off x="3787775" y="1295400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en-US" sz="1600" b="1">
                <a:solidFill>
                  <a:srgbClr val="000000"/>
                </a:solidFill>
                <a:latin typeface="Calibri" pitchFamily="34" charset="0"/>
                <a:ea typeface="SimSun" pitchFamily="2" charset="-122"/>
              </a:rPr>
              <a:t>表四</a:t>
            </a:r>
            <a:r>
              <a:rPr lang="en-US" altLang="zh-CN" sz="1600" b="1">
                <a:solidFill>
                  <a:srgbClr val="000000"/>
                </a:solidFill>
                <a:latin typeface="Calibri" pitchFamily="34" charset="0"/>
                <a:ea typeface="SimSun" pitchFamily="2" charset="-122"/>
              </a:rPr>
              <a:t>:</a:t>
            </a:r>
            <a:r>
              <a:rPr lang="en-US" altLang="zh-CN" sz="1600" b="1"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1600" b="1">
                <a:latin typeface="Calibri" pitchFamily="34" charset="0"/>
                <a:ea typeface="SimSun" pitchFamily="2" charset="-122"/>
                <a:cs typeface="Times New Roman" pitchFamily="18" charset="0"/>
              </a:rPr>
              <a:t>演讲评分</a:t>
            </a:r>
            <a:r>
              <a:rPr lang="zh-CN" altLang="en-US" sz="1600" b="1">
                <a:solidFill>
                  <a:srgbClr val="000000"/>
                </a:solidFill>
                <a:latin typeface="Calibri" pitchFamily="34" charset="0"/>
                <a:ea typeface="SimSun" pitchFamily="2" charset="-122"/>
              </a:rPr>
              <a:t>标准</a:t>
            </a:r>
            <a:endParaRPr lang="zh-CN" altLang="en-US" sz="1600" b="1">
              <a:cs typeface="华文中宋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竞赛的类别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/>
                <a:cs typeface="华文中宋"/>
              </a:rPr>
              <a:t>汉语拼音竞赛 </a:t>
            </a:r>
            <a:r>
              <a:rPr lang="en-US" altLang="zh-CN" sz="3600" dirty="0" smtClean="0">
                <a:effectLst/>
                <a:cs typeface="华文中宋"/>
              </a:rPr>
              <a:t>1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816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latin typeface="+mn-ea"/>
                <a:cs typeface="华文中宋"/>
              </a:rPr>
              <a:t>要</a:t>
            </a:r>
            <a:r>
              <a:rPr lang="zh-CN" altLang="en-US" dirty="0" smtClean="0">
                <a:latin typeface="+mn-ea"/>
                <a:cs typeface="华文中宋"/>
              </a:rPr>
              <a:t>点</a:t>
            </a:r>
            <a:endParaRPr lang="en-US" altLang="zh-CN" dirty="0" smtClean="0">
              <a:latin typeface="+mn-ea"/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200" dirty="0" smtClean="0">
                <a:cs typeface="华文中宋"/>
              </a:rPr>
              <a:t>   </a:t>
            </a:r>
            <a:r>
              <a:rPr lang="zh-CN" altLang="en-US" sz="2000" b="1" dirty="0" smtClean="0">
                <a:cs typeface="华文中宋"/>
              </a:rPr>
              <a:t>重点是比拼音能力：</a:t>
            </a:r>
            <a:r>
              <a:rPr lang="zh-CN" altLang="en-US" sz="1500" b="1" dirty="0" smtClean="0">
                <a:cs typeface="华文中宋"/>
              </a:rPr>
              <a:t> </a:t>
            </a:r>
            <a:r>
              <a:rPr lang="zh-CN" altLang="en-US" sz="1700" dirty="0" smtClean="0">
                <a:cs typeface="华文中宋"/>
              </a:rPr>
              <a:t>声</a:t>
            </a:r>
            <a:r>
              <a:rPr lang="zh-CN" altLang="en-US" sz="1700" dirty="0" smtClean="0">
                <a:cs typeface="华文中宋"/>
              </a:rPr>
              <a:t>母，韵母，音节拼合，四声区别，准确辨别</a:t>
            </a:r>
            <a:r>
              <a:rPr lang="zh-CN" altLang="en-US" sz="1700" dirty="0" smtClean="0">
                <a:cs typeface="华文中宋"/>
              </a:rPr>
              <a:t>和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使用难点</a:t>
            </a:r>
            <a:r>
              <a:rPr lang="zh-CN" altLang="en-US" sz="1700" dirty="0" smtClean="0">
                <a:cs typeface="华文中宋"/>
              </a:rPr>
              <a:t>如 </a:t>
            </a:r>
            <a:r>
              <a:rPr lang="en-US" altLang="zh-CN" sz="1700" dirty="0" err="1" smtClean="0">
                <a:cs typeface="华文中宋"/>
              </a:rPr>
              <a:t>Zh</a:t>
            </a:r>
            <a:r>
              <a:rPr lang="en-US" altLang="zh-CN" sz="1700" dirty="0" smtClean="0">
                <a:cs typeface="华文中宋"/>
              </a:rPr>
              <a:t> </a:t>
            </a:r>
            <a:r>
              <a:rPr lang="en-US" altLang="zh-CN" sz="1700" dirty="0" smtClean="0">
                <a:cs typeface="华文中宋"/>
              </a:rPr>
              <a:t>/</a:t>
            </a:r>
            <a:r>
              <a:rPr lang="en-US" altLang="zh-CN" sz="1700" dirty="0" err="1" smtClean="0">
                <a:cs typeface="华文中宋"/>
              </a:rPr>
              <a:t>Ch</a:t>
            </a:r>
            <a:r>
              <a:rPr lang="en-US" altLang="zh-CN" sz="1700" dirty="0" smtClean="0">
                <a:cs typeface="华文中宋"/>
              </a:rPr>
              <a:t>/</a:t>
            </a:r>
            <a:r>
              <a:rPr lang="en-US" altLang="zh-CN" sz="1700" dirty="0" err="1" smtClean="0">
                <a:cs typeface="华文中宋"/>
              </a:rPr>
              <a:t>Sh</a:t>
            </a:r>
            <a:r>
              <a:rPr lang="en-US" altLang="zh-CN" sz="1700" dirty="0" smtClean="0">
                <a:cs typeface="华文中宋"/>
              </a:rPr>
              <a:t> </a:t>
            </a:r>
            <a:r>
              <a:rPr lang="zh-CN" altLang="en-US" sz="1700" dirty="0" smtClean="0">
                <a:cs typeface="华文中宋"/>
              </a:rPr>
              <a:t>与 </a:t>
            </a:r>
            <a:r>
              <a:rPr lang="en-US" altLang="zh-CN" sz="1700" dirty="0" smtClean="0">
                <a:cs typeface="华文中宋"/>
              </a:rPr>
              <a:t>z/c/s,  en/</a:t>
            </a:r>
            <a:r>
              <a:rPr lang="en-US" altLang="zh-CN" sz="1700" dirty="0" err="1" smtClean="0">
                <a:cs typeface="华文中宋"/>
              </a:rPr>
              <a:t>eng</a:t>
            </a:r>
            <a:r>
              <a:rPr lang="en-US" altLang="zh-CN" sz="1700" dirty="0" smtClean="0">
                <a:cs typeface="华文中宋"/>
              </a:rPr>
              <a:t> </a:t>
            </a:r>
            <a:r>
              <a:rPr lang="zh-CN" altLang="en-US" sz="1700" dirty="0" smtClean="0">
                <a:cs typeface="华文中宋"/>
              </a:rPr>
              <a:t>之类</a:t>
            </a:r>
            <a:endParaRPr lang="en-US" altLang="zh-CN" sz="17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600" dirty="0" smtClean="0">
                <a:cs typeface="华文中宋"/>
              </a:rPr>
              <a:t>    </a:t>
            </a:r>
            <a:r>
              <a:rPr lang="zh-CN" altLang="en-US" sz="2000" b="1" dirty="0" smtClean="0">
                <a:cs typeface="华文中宋"/>
              </a:rPr>
              <a:t>出题的困难</a:t>
            </a:r>
            <a:r>
              <a:rPr lang="en-US" altLang="zh-CN" sz="2000" b="1" dirty="0" smtClean="0">
                <a:cs typeface="华文中宋"/>
              </a:rPr>
              <a:t>:   </a:t>
            </a:r>
            <a:r>
              <a:rPr lang="zh-CN" altLang="en-US" sz="1700" dirty="0" smtClean="0">
                <a:cs typeface="华文中宋"/>
              </a:rPr>
              <a:t>如</a:t>
            </a:r>
            <a:r>
              <a:rPr lang="zh-CN" altLang="en-US" sz="1700" dirty="0" smtClean="0">
                <a:cs typeface="华文中宋"/>
              </a:rPr>
              <a:t>何确定学生是否真正掌握了拼音的要点，而不是比拼</a:t>
            </a:r>
            <a:r>
              <a:rPr lang="zh-CN" altLang="en-US" sz="1700" dirty="0" smtClean="0">
                <a:cs typeface="华文中宋"/>
              </a:rPr>
              <a:t>识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字能</a:t>
            </a:r>
            <a:r>
              <a:rPr lang="zh-CN" altLang="en-US" sz="1700" dirty="0" smtClean="0">
                <a:cs typeface="华文中宋"/>
              </a:rPr>
              <a:t>力。比如</a:t>
            </a:r>
            <a:r>
              <a:rPr lang="zh-CN" altLang="en-US" sz="1700" dirty="0" smtClean="0">
                <a:cs typeface="华文中宋"/>
              </a:rPr>
              <a:t>，如</a:t>
            </a:r>
            <a:r>
              <a:rPr lang="zh-CN" altLang="en-US" sz="1700" dirty="0" smtClean="0">
                <a:cs typeface="华文中宋"/>
              </a:rPr>
              <a:t>果让学生为“憧憬”二字标注拼音，拼音错可</a:t>
            </a:r>
            <a:r>
              <a:rPr lang="zh-CN" altLang="en-US" sz="1700" dirty="0" smtClean="0">
                <a:cs typeface="华文中宋"/>
              </a:rPr>
              <a:t>能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因</a:t>
            </a:r>
            <a:r>
              <a:rPr lang="zh-CN" altLang="en-US" sz="1700" dirty="0" smtClean="0">
                <a:cs typeface="华文中宋"/>
              </a:rPr>
              <a:t>为字不认识</a:t>
            </a:r>
            <a:r>
              <a:rPr lang="en-US" altLang="zh-CN" sz="1700" dirty="0" smtClean="0">
                <a:cs typeface="华文中宋"/>
              </a:rPr>
              <a:t>,  </a:t>
            </a:r>
            <a:r>
              <a:rPr lang="zh-CN" altLang="en-US" sz="1700" dirty="0" smtClean="0">
                <a:cs typeface="华文中宋"/>
              </a:rPr>
              <a:t>无</a:t>
            </a:r>
            <a:r>
              <a:rPr lang="zh-CN" altLang="en-US" sz="1700" dirty="0" smtClean="0">
                <a:cs typeface="华文中宋"/>
              </a:rPr>
              <a:t>法区分是不是</a:t>
            </a:r>
            <a:r>
              <a:rPr lang="zh-CN" altLang="en-US" sz="1700" dirty="0" smtClean="0">
                <a:cs typeface="华文中宋"/>
              </a:rPr>
              <a:t>拼音</a:t>
            </a:r>
            <a:r>
              <a:rPr lang="zh-CN" altLang="en-US" sz="1700" dirty="0" smtClean="0">
                <a:cs typeface="华文中宋"/>
              </a:rPr>
              <a:t>能力也有高下；</a:t>
            </a:r>
            <a:endParaRPr lang="en-US" altLang="zh-CN" sz="17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zh-CN" altLang="en-US" sz="1700" dirty="0" smtClean="0">
                <a:cs typeface="华文中宋"/>
              </a:rPr>
              <a:t>        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如</a:t>
            </a:r>
            <a:r>
              <a:rPr lang="zh-CN" altLang="en-US" sz="1700" dirty="0" smtClean="0">
                <a:cs typeface="华文中宋"/>
              </a:rPr>
              <a:t>果老师念字音，学生选择“</a:t>
            </a:r>
            <a:r>
              <a:rPr lang="en-US" altLang="zh-CN" sz="1700" dirty="0" err="1" smtClean="0">
                <a:cs typeface="华文中宋"/>
              </a:rPr>
              <a:t>chongjin</a:t>
            </a:r>
            <a:r>
              <a:rPr lang="en-US" altLang="zh-CN" sz="1700" dirty="0" smtClean="0">
                <a:cs typeface="华文中宋"/>
              </a:rPr>
              <a:t>” /</a:t>
            </a:r>
            <a:r>
              <a:rPr lang="en-US" altLang="zh-CN" sz="1700" dirty="0" err="1" smtClean="0">
                <a:cs typeface="华文中宋"/>
              </a:rPr>
              <a:t>congjin</a:t>
            </a:r>
            <a:r>
              <a:rPr lang="en-US" altLang="zh-CN" sz="1700" dirty="0" smtClean="0">
                <a:cs typeface="华文中宋"/>
              </a:rPr>
              <a:t> / </a:t>
            </a:r>
            <a:r>
              <a:rPr lang="en-US" altLang="zh-CN" sz="1700" dirty="0" err="1" smtClean="0">
                <a:cs typeface="华文中宋"/>
              </a:rPr>
              <a:t>congjing</a:t>
            </a:r>
            <a:r>
              <a:rPr lang="en-US" altLang="zh-CN" sz="1700" dirty="0" smtClean="0">
                <a:cs typeface="华文中宋"/>
              </a:rPr>
              <a:t> /</a:t>
            </a:r>
            <a:r>
              <a:rPr lang="en-US" altLang="zh-CN" sz="1700" dirty="0" err="1" smtClean="0">
                <a:solidFill>
                  <a:srgbClr val="0000FF"/>
                </a:solidFill>
                <a:cs typeface="华文中宋"/>
              </a:rPr>
              <a:t>chongjing</a:t>
            </a:r>
            <a:r>
              <a:rPr lang="en-US" altLang="zh-CN" sz="1700" dirty="0" smtClean="0">
                <a:cs typeface="华文中宋"/>
              </a:rPr>
              <a:t>, </a:t>
            </a:r>
            <a:r>
              <a:rPr lang="zh-CN" altLang="en-US" sz="1700" dirty="0" smtClean="0">
                <a:cs typeface="华文中宋"/>
              </a:rPr>
              <a:t>就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考</a:t>
            </a:r>
            <a:r>
              <a:rPr lang="zh-CN" altLang="en-US" sz="1700" dirty="0" smtClean="0">
                <a:cs typeface="华文中宋"/>
              </a:rPr>
              <a:t>对于</a:t>
            </a:r>
            <a:r>
              <a:rPr lang="zh-CN" altLang="en-US" sz="1700" dirty="0" smtClean="0">
                <a:cs typeface="华文中宋"/>
              </a:rPr>
              <a:t>读音</a:t>
            </a:r>
            <a:r>
              <a:rPr lang="zh-CN" altLang="en-US" sz="1700" dirty="0" smtClean="0">
                <a:cs typeface="华文中宋"/>
              </a:rPr>
              <a:t>的敏感程度，属于拼音能力高下之分。所以考题里大</a:t>
            </a:r>
            <a:r>
              <a:rPr lang="zh-CN" altLang="en-US" sz="1700" dirty="0" smtClean="0">
                <a:cs typeface="华文中宋"/>
              </a:rPr>
              <a:t>量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听</a:t>
            </a:r>
            <a:r>
              <a:rPr lang="zh-CN" altLang="en-US" sz="1700" dirty="0" smtClean="0">
                <a:cs typeface="华文中宋"/>
              </a:rPr>
              <a:t>老师念题。为</a:t>
            </a:r>
            <a:r>
              <a:rPr lang="zh-CN" altLang="en-US" sz="1700" dirty="0" smtClean="0">
                <a:cs typeface="华文中宋"/>
              </a:rPr>
              <a:t>汉字</a:t>
            </a:r>
            <a:r>
              <a:rPr lang="zh-CN" altLang="en-US" sz="1700" dirty="0" smtClean="0">
                <a:cs typeface="华文中宋"/>
              </a:rPr>
              <a:t>注音的题目也无可避免，选字就要限于学生</a:t>
            </a:r>
            <a:r>
              <a:rPr lang="zh-CN" altLang="en-US" sz="1700" dirty="0" smtClean="0">
                <a:cs typeface="华文中宋"/>
              </a:rPr>
              <a:t>应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该</a:t>
            </a:r>
            <a:r>
              <a:rPr lang="zh-CN" altLang="en-US" sz="1700" dirty="0" smtClean="0">
                <a:cs typeface="华文中宋"/>
              </a:rPr>
              <a:t>掌握的基本字，容易的字。</a:t>
            </a:r>
            <a:endParaRPr lang="en-US" altLang="zh-CN" sz="17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700" dirty="0" smtClean="0">
                <a:cs typeface="华文中宋"/>
              </a:rPr>
              <a:t>        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即</a:t>
            </a:r>
            <a:r>
              <a:rPr lang="zh-CN" altLang="en-US" sz="1700" dirty="0" smtClean="0">
                <a:cs typeface="华文中宋"/>
              </a:rPr>
              <a:t>使如此，仍然难以避免识字与否会影响到拼音比赛的成绩。最</a:t>
            </a:r>
            <a:r>
              <a:rPr lang="zh-CN" altLang="en-US" sz="1700" dirty="0" smtClean="0">
                <a:cs typeface="华文中宋"/>
              </a:rPr>
              <a:t>起</a:t>
            </a:r>
            <a:r>
              <a:rPr lang="en-US" altLang="zh-CN" sz="1700" dirty="0" smtClean="0">
                <a:cs typeface="华文中宋"/>
              </a:rPr>
              <a:t>	</a:t>
            </a:r>
            <a:r>
              <a:rPr lang="zh-CN" altLang="en-US" sz="1700" dirty="0" smtClean="0">
                <a:cs typeface="华文中宋"/>
              </a:rPr>
              <a:t>码</a:t>
            </a:r>
            <a:r>
              <a:rPr lang="zh-CN" altLang="en-US" sz="1700" dirty="0" smtClean="0">
                <a:cs typeface="华文中宋"/>
              </a:rPr>
              <a:t>，学</a:t>
            </a:r>
            <a:r>
              <a:rPr lang="zh-CN" altLang="en-US" sz="1700" dirty="0" smtClean="0">
                <a:cs typeface="华文中宋"/>
              </a:rPr>
              <a:t>生太</a:t>
            </a:r>
            <a:r>
              <a:rPr lang="zh-CN" altLang="en-US" sz="1700" dirty="0" smtClean="0">
                <a:cs typeface="华文中宋"/>
              </a:rPr>
              <a:t>小，年级太低，可能会题目都看不懂。</a:t>
            </a:r>
            <a:r>
              <a:rPr lang="en-US" altLang="zh-CN" sz="1700" dirty="0" smtClean="0">
                <a:cs typeface="华文中宋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/>
                <a:cs typeface="华文中宋"/>
              </a:rPr>
              <a:t>汉语拼音竞赛</a:t>
            </a:r>
            <a:r>
              <a:rPr lang="zh-CN" altLang="en-US" dirty="0" smtClean="0">
                <a:effectLst/>
                <a:cs typeface="华文中宋"/>
              </a:rPr>
              <a:t> </a:t>
            </a:r>
            <a:r>
              <a:rPr lang="en-US" altLang="zh-CN" sz="3600" dirty="0" smtClean="0">
                <a:effectLst/>
                <a:cs typeface="华文中宋"/>
              </a:rPr>
              <a:t>2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371600"/>
            <a:ext cx="7499350" cy="51054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cs typeface="华文中宋"/>
              </a:rPr>
              <a:t>出题方法</a:t>
            </a:r>
            <a:endParaRPr lang="en-US" altLang="zh-CN" dirty="0" smtClean="0">
              <a:cs typeface="华文中宋"/>
            </a:endParaRPr>
          </a:p>
          <a:p>
            <a:pPr>
              <a:buNone/>
            </a:pPr>
            <a:r>
              <a:rPr lang="en-US" altLang="zh-CN" sz="1800" dirty="0" smtClean="0">
                <a:cs typeface="华文中宋"/>
              </a:rPr>
              <a:t>		</a:t>
            </a:r>
            <a:r>
              <a:rPr lang="zh-CN" altLang="en-US" sz="2000" dirty="0" smtClean="0">
                <a:cs typeface="华文中宋"/>
              </a:rPr>
              <a:t>出题目是技术性的，细节的，工作量很大。很难每个年级</a:t>
            </a:r>
            <a:r>
              <a:rPr lang="en-US" altLang="zh-CN" sz="2000" dirty="0" smtClean="0">
                <a:cs typeface="华文中宋"/>
              </a:rPr>
              <a:t>	</a:t>
            </a:r>
            <a:r>
              <a:rPr lang="zh-CN" altLang="en-US" sz="2000" dirty="0" smtClean="0">
                <a:cs typeface="华文中宋"/>
              </a:rPr>
              <a:t>出一套题目。如果多个年级合在一起，学生之间识字水平</a:t>
            </a:r>
            <a:r>
              <a:rPr lang="en-US" altLang="zh-CN" sz="2000" dirty="0" smtClean="0">
                <a:cs typeface="华文中宋"/>
              </a:rPr>
              <a:t>	</a:t>
            </a:r>
            <a:r>
              <a:rPr lang="zh-CN" altLang="en-US" sz="2000" dirty="0" smtClean="0">
                <a:cs typeface="华文中宋"/>
              </a:rPr>
              <a:t>差别太大，也不好出题。摸索出来的经验，</a:t>
            </a:r>
            <a:r>
              <a:rPr lang="en-US" altLang="zh-CN" sz="2000" dirty="0" smtClean="0">
                <a:cs typeface="华文中宋"/>
              </a:rPr>
              <a:t>2</a:t>
            </a:r>
            <a:r>
              <a:rPr lang="zh-CN" altLang="en-US" sz="2000" dirty="0" smtClean="0">
                <a:cs typeface="华文中宋"/>
              </a:rPr>
              <a:t>个年级用一</a:t>
            </a:r>
            <a:r>
              <a:rPr lang="en-US" altLang="zh-CN" sz="2000" dirty="0" smtClean="0">
                <a:cs typeface="华文中宋"/>
              </a:rPr>
              <a:t>	</a:t>
            </a:r>
            <a:r>
              <a:rPr lang="zh-CN" altLang="en-US" sz="2000" dirty="0" smtClean="0">
                <a:cs typeface="华文中宋"/>
              </a:rPr>
              <a:t>套题，选字水平以较低的年级为准。</a:t>
            </a:r>
            <a:endParaRPr lang="en-US" altLang="zh-CN" sz="2000" dirty="0" smtClean="0">
              <a:cs typeface="华文中宋"/>
            </a:endParaRPr>
          </a:p>
          <a:p>
            <a:r>
              <a:rPr lang="zh-CN" altLang="en-US" dirty="0" smtClean="0">
                <a:cs typeface="华文中宋"/>
              </a:rPr>
              <a:t>分组方法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800" dirty="0" smtClean="0">
                <a:cs typeface="华文中宋"/>
              </a:rPr>
              <a:t>		</a:t>
            </a:r>
            <a:r>
              <a:rPr lang="zh-CN" altLang="en-US" sz="2000" dirty="0" smtClean="0">
                <a:cs typeface="华文中宋"/>
              </a:rPr>
              <a:t>不</a:t>
            </a:r>
            <a:r>
              <a:rPr lang="zh-CN" altLang="en-US" sz="2000" dirty="0" smtClean="0">
                <a:cs typeface="华文中宋"/>
              </a:rPr>
              <a:t>同年级考同样的题目，高年级学生得分占优势。采取</a:t>
            </a:r>
            <a:r>
              <a:rPr lang="zh-CN" altLang="en-US" sz="2000" dirty="0" smtClean="0">
                <a:cs typeface="华文中宋"/>
              </a:rPr>
              <a:t>同</a:t>
            </a:r>
            <a:r>
              <a:rPr lang="en-US" altLang="zh-CN" sz="2000" dirty="0" smtClean="0">
                <a:cs typeface="华文中宋"/>
              </a:rPr>
              <a:t>	</a:t>
            </a:r>
            <a:r>
              <a:rPr lang="zh-CN" altLang="en-US" sz="2000" dirty="0" smtClean="0">
                <a:cs typeface="华文中宋"/>
              </a:rPr>
              <a:t>样</a:t>
            </a:r>
            <a:r>
              <a:rPr lang="zh-CN" altLang="en-US" sz="2000" dirty="0" smtClean="0">
                <a:cs typeface="华文中宋"/>
              </a:rPr>
              <a:t>的</a:t>
            </a:r>
            <a:r>
              <a:rPr lang="zh-CN" altLang="en-US" sz="2000" dirty="0" smtClean="0">
                <a:cs typeface="华文中宋"/>
              </a:rPr>
              <a:t>解决</a:t>
            </a:r>
            <a:r>
              <a:rPr lang="zh-CN" altLang="en-US" sz="2000" dirty="0" smtClean="0">
                <a:cs typeface="华文中宋"/>
              </a:rPr>
              <a:t>方法：</a:t>
            </a:r>
            <a:endParaRPr lang="en-US" altLang="zh-CN" sz="20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000" dirty="0" smtClean="0">
                <a:cs typeface="华文中宋"/>
              </a:rPr>
              <a:t>		1</a:t>
            </a:r>
            <a:r>
              <a:rPr lang="en-US" altLang="zh-CN" sz="2000" dirty="0" smtClean="0">
                <a:cs typeface="华文中宋"/>
              </a:rPr>
              <a:t>. </a:t>
            </a:r>
            <a:r>
              <a:rPr lang="zh-CN" altLang="en-US" sz="2000" dirty="0" smtClean="0">
                <a:cs typeface="华文中宋"/>
              </a:rPr>
              <a:t>题目有大坡度，难易兼顾，避免满分；</a:t>
            </a:r>
            <a:endParaRPr lang="en-US" altLang="zh-CN" sz="20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000" dirty="0" smtClean="0">
                <a:cs typeface="华文中宋"/>
              </a:rPr>
              <a:t>		2</a:t>
            </a:r>
            <a:r>
              <a:rPr lang="en-US" altLang="zh-CN" sz="2000" dirty="0" smtClean="0">
                <a:cs typeface="华文中宋"/>
              </a:rPr>
              <a:t>.</a:t>
            </a:r>
            <a:r>
              <a:rPr lang="zh-CN" altLang="en-US" sz="2000" dirty="0" smtClean="0">
                <a:cs typeface="华文中宋"/>
              </a:rPr>
              <a:t>优胜评选以年级分组，每个人都只跟同年级的人竞争</a:t>
            </a:r>
            <a:endParaRPr lang="en-US" altLang="zh-CN" sz="20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z="1800" dirty="0" smtClean="0">
              <a:cs typeface="华文中宋"/>
            </a:endParaRPr>
          </a:p>
        </p:txBody>
      </p:sp>
    </p:spTree>
    <p:extLst>
      <p:ext uri="{BB962C8B-B14F-4D97-AF65-F5344CB8AC3E}">
        <p14:creationId xmlns:p14="http://schemas.microsoft.com/office/powerpoint/2010/main" val="277837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竞赛的类别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</a:t>
            </a:r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 </a:t>
            </a:r>
            <a:r>
              <a:rPr lang="zh-CN" altLang="en-US" sz="3600" dirty="0" smtClean="0">
                <a:effectLst/>
                <a:cs typeface="华文中宋"/>
              </a:rPr>
              <a:t>汉</a:t>
            </a:r>
            <a:r>
              <a:rPr lang="zh-CN" altLang="en-US" sz="3600" dirty="0" smtClean="0">
                <a:effectLst/>
                <a:cs typeface="华文中宋"/>
              </a:rPr>
              <a:t>语拼音竞</a:t>
            </a:r>
            <a:r>
              <a:rPr lang="zh-CN" altLang="en-US" sz="3600" dirty="0" smtClean="0">
                <a:effectLst/>
                <a:cs typeface="华文中宋"/>
              </a:rPr>
              <a:t>赛 </a:t>
            </a:r>
            <a:r>
              <a:rPr lang="en-US" altLang="zh-CN" sz="3600" dirty="0" smtClean="0">
                <a:effectLst/>
                <a:cs typeface="华文中宋"/>
              </a:rPr>
              <a:t>3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435100" y="2362200"/>
            <a:ext cx="5118100" cy="3886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endParaRPr lang="en-US" altLang="zh-CN" dirty="0" smtClean="0">
              <a:cs typeface="华文中宋"/>
            </a:endParaRPr>
          </a:p>
          <a:p>
            <a:pPr marL="80963" indent="0">
              <a:buFont typeface="Wingdings 2" pitchFamily="18" charset="2"/>
              <a:buNone/>
            </a:pPr>
            <a:endParaRPr lang="en-US" altLang="zh-CN" dirty="0" smtClean="0">
              <a:cs typeface="华文中宋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132721"/>
              </p:ext>
            </p:extLst>
          </p:nvPr>
        </p:nvGraphicFramePr>
        <p:xfrm>
          <a:off x="1828800" y="2781744"/>
          <a:ext cx="5127625" cy="3132836"/>
        </p:xfrm>
        <a:graphic>
          <a:graphicData uri="http://schemas.openxmlformats.org/drawingml/2006/table">
            <a:tbl>
              <a:tblPr/>
              <a:tblGrid>
                <a:gridCol w="890588"/>
                <a:gridCol w="1541462"/>
                <a:gridCol w="2695575"/>
              </a:tblGrid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组别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参赛学生对象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水平相当于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第一组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</a:t>
                      </a:r>
                      <a:r>
                        <a:rPr kumimoji="0" 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《中文》第一册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第二组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《中文》第二册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第三组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《中文》第三册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第四组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4-5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《中文》第四册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华文中宋"/>
                        <a:cs typeface="华文中宋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第五册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25630" name="Rectangle 1"/>
          <p:cNvSpPr>
            <a:spLocks noChangeArrowheads="1"/>
          </p:cNvSpPr>
          <p:nvPr/>
        </p:nvSpPr>
        <p:spPr bwMode="auto">
          <a:xfrm>
            <a:off x="2743198" y="1447800"/>
            <a:ext cx="434339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zh-CN" altLang="en-US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拼音组别设置和演讲时间限制</a:t>
            </a:r>
            <a:endParaRPr lang="en-US" altLang="zh-CN" b="1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algn="ctr"/>
            <a:r>
              <a:rPr lang="zh-CN" altLang="en-US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大约</a:t>
            </a:r>
            <a:r>
              <a:rPr lang="en-US" altLang="zh-CN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90-120</a:t>
            </a:r>
            <a:r>
              <a:rPr lang="zh-CN" altLang="en-US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题</a:t>
            </a:r>
            <a:endParaRPr lang="en-US" altLang="zh-CN" b="1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algn="ctr"/>
            <a:r>
              <a:rPr lang="zh-CN" altLang="en-US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大约一个小时完成</a:t>
            </a:r>
            <a:endParaRPr lang="zh-CN" altLang="en-US" b="1" dirty="0">
              <a:cs typeface="Arial" pitchFamily="34" charset="0"/>
            </a:endParaRPr>
          </a:p>
        </p:txBody>
      </p:sp>
      <p:sp>
        <p:nvSpPr>
          <p:cNvPr id="25631" name="TextBox 5"/>
          <p:cNvSpPr txBox="1">
            <a:spLocks noChangeArrowheads="1"/>
          </p:cNvSpPr>
          <p:nvPr/>
        </p:nvSpPr>
        <p:spPr bwMode="auto">
          <a:xfrm>
            <a:off x="6515100" y="3505200"/>
            <a:ext cx="1828800" cy="923925"/>
          </a:xfrm>
          <a:prstGeom prst="rect">
            <a:avLst/>
          </a:prstGeom>
          <a:noFill/>
          <a:ln w="9525">
            <a:solidFill>
              <a:schemeClr val="accent1">
                <a:alpha val="96861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endParaRPr lang="en-US" altLang="zh-CN" dirty="0">
              <a:cs typeface="华文中宋"/>
            </a:endParaRPr>
          </a:p>
          <a:p>
            <a:r>
              <a:rPr lang="zh-CN" altLang="en-US" dirty="0">
                <a:cs typeface="华文中宋"/>
              </a:rPr>
              <a:t>可能第一套题目</a:t>
            </a:r>
            <a:endParaRPr lang="en-US" altLang="zh-CN" dirty="0">
              <a:cs typeface="华文中宋"/>
            </a:endParaRPr>
          </a:p>
          <a:p>
            <a:endParaRPr lang="en-US" dirty="0"/>
          </a:p>
        </p:txBody>
      </p:sp>
      <p:sp>
        <p:nvSpPr>
          <p:cNvPr id="25632" name="TextBox 7"/>
          <p:cNvSpPr txBox="1">
            <a:spLocks noChangeArrowheads="1"/>
          </p:cNvSpPr>
          <p:nvPr/>
        </p:nvSpPr>
        <p:spPr bwMode="auto">
          <a:xfrm>
            <a:off x="6562725" y="4800600"/>
            <a:ext cx="1828800" cy="923925"/>
          </a:xfrm>
          <a:prstGeom prst="rect">
            <a:avLst/>
          </a:prstGeom>
          <a:noFill/>
          <a:ln w="9525">
            <a:solidFill>
              <a:schemeClr val="accent1">
                <a:alpha val="96861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endParaRPr lang="en-US" altLang="zh-CN" dirty="0">
              <a:cs typeface="华文中宋"/>
            </a:endParaRPr>
          </a:p>
          <a:p>
            <a:r>
              <a:rPr lang="zh-CN" altLang="en-US" dirty="0">
                <a:cs typeface="华文中宋"/>
              </a:rPr>
              <a:t>可能第二套题目</a:t>
            </a:r>
            <a:endParaRPr lang="en-US" altLang="zh-CN" dirty="0">
              <a:cs typeface="华文中宋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 </a:t>
            </a:r>
            <a:r>
              <a:rPr lang="zh-CN" altLang="en-US" sz="3600" dirty="0" smtClean="0">
                <a:effectLst/>
                <a:cs typeface="华文中宋"/>
              </a:rPr>
              <a:t>中</a:t>
            </a:r>
            <a:r>
              <a:rPr lang="zh-CN" altLang="en-US" sz="3600" dirty="0" smtClean="0">
                <a:effectLst/>
                <a:cs typeface="华文中宋"/>
              </a:rPr>
              <a:t>文阅读竞赛 </a:t>
            </a:r>
            <a:r>
              <a:rPr lang="en-US" altLang="zh-CN" sz="3600" dirty="0" smtClean="0">
                <a:effectLst/>
                <a:cs typeface="华文中宋"/>
              </a:rPr>
              <a:t>1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+mn-ea"/>
                <a:cs typeface="华文中宋"/>
              </a:rPr>
              <a:t>要点</a:t>
            </a:r>
            <a:endParaRPr lang="en-US" altLang="zh-CN" dirty="0" smtClean="0">
              <a:latin typeface="+mn-ea"/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3000" dirty="0" smtClean="0">
                <a:cs typeface="华文中宋"/>
              </a:rPr>
              <a:t>   </a:t>
            </a:r>
            <a:r>
              <a:rPr lang="zh-CN" altLang="en-US" sz="1900" dirty="0" smtClean="0">
                <a:cs typeface="华文中宋"/>
              </a:rPr>
              <a:t>重点是考察学生书面中文能力，小单位的，可以是一个词，一个词组，一个句子；大单位的，一段话，一篇文章。 考察学生阅读理解的能力。</a:t>
            </a:r>
            <a:endParaRPr lang="en-US" altLang="zh-CN" sz="19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900" dirty="0" smtClean="0">
                <a:cs typeface="华文中宋"/>
              </a:rPr>
              <a:t>     </a:t>
            </a:r>
            <a:r>
              <a:rPr lang="zh-CN" altLang="en-US" sz="1900" dirty="0" smtClean="0">
                <a:cs typeface="华文中宋"/>
              </a:rPr>
              <a:t>现实生活中，阅读理解是允许“猜”的。阅读竞赛也允许猜。有时候对于个别难字，没有教过的字甚至给出拼音，帮助学生读下去， 猜出结果来。善于猜，猜对了，也是一种本事。</a:t>
            </a:r>
            <a:endParaRPr lang="en-US" altLang="zh-CN" sz="1900" dirty="0" smtClean="0">
              <a:cs typeface="华文中宋"/>
            </a:endParaRPr>
          </a:p>
          <a:p>
            <a:r>
              <a:rPr lang="zh-CN" altLang="en-US" dirty="0" smtClean="0">
                <a:latin typeface="+mn-ea"/>
                <a:cs typeface="华文中宋"/>
              </a:rPr>
              <a:t>与</a:t>
            </a:r>
            <a:r>
              <a:rPr lang="en-US" dirty="0" smtClean="0">
                <a:latin typeface="+mn-ea"/>
              </a:rPr>
              <a:t>SAT </a:t>
            </a:r>
            <a:r>
              <a:rPr lang="en-US" altLang="zh-CN" dirty="0" smtClean="0">
                <a:latin typeface="+mn-ea"/>
                <a:cs typeface="华文中宋"/>
              </a:rPr>
              <a:t>Ⅱ </a:t>
            </a:r>
            <a:r>
              <a:rPr lang="en-US" dirty="0" smtClean="0">
                <a:latin typeface="+mn-ea"/>
              </a:rPr>
              <a:t>/ AP </a:t>
            </a:r>
            <a:r>
              <a:rPr lang="zh-CN" altLang="en-US" dirty="0" smtClean="0">
                <a:latin typeface="+mn-ea"/>
                <a:cs typeface="华文中宋"/>
              </a:rPr>
              <a:t>的关系</a:t>
            </a:r>
            <a:endParaRPr lang="en-US" altLang="zh-CN" dirty="0" smtClean="0">
              <a:latin typeface="+mn-ea"/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900" dirty="0" smtClean="0">
                <a:cs typeface="华文中宋"/>
              </a:rPr>
              <a:t>  </a:t>
            </a:r>
            <a:r>
              <a:rPr lang="en-US" altLang="zh-CN" sz="1900" dirty="0" smtClean="0">
                <a:cs typeface="华文中宋"/>
              </a:rPr>
              <a:t>	</a:t>
            </a:r>
            <a:r>
              <a:rPr lang="zh-CN" altLang="en-US" sz="1900" dirty="0" smtClean="0">
                <a:cs typeface="华文中宋"/>
              </a:rPr>
              <a:t>对</a:t>
            </a:r>
            <a:r>
              <a:rPr lang="zh-CN" altLang="en-US" sz="1900" dirty="0" smtClean="0">
                <a:cs typeface="华文中宋"/>
              </a:rPr>
              <a:t>于高年级的题目，很容易跟</a:t>
            </a:r>
            <a:r>
              <a:rPr lang="en-US" altLang="zh-CN" sz="1900" dirty="0" smtClean="0">
                <a:cs typeface="华文中宋"/>
              </a:rPr>
              <a:t>SAT</a:t>
            </a:r>
            <a:r>
              <a:rPr lang="zh-CN" altLang="en-US" sz="1900" dirty="0" smtClean="0">
                <a:cs typeface="华文中宋"/>
              </a:rPr>
              <a:t>和</a:t>
            </a:r>
            <a:r>
              <a:rPr lang="en-US" altLang="zh-CN" sz="1900" dirty="0" smtClean="0">
                <a:cs typeface="华文中宋"/>
              </a:rPr>
              <a:t>AP</a:t>
            </a:r>
            <a:r>
              <a:rPr lang="zh-CN" altLang="en-US" sz="1900" dirty="0" smtClean="0">
                <a:cs typeface="华文中宋"/>
              </a:rPr>
              <a:t>考试的阅读部分结合，甚至可以直接采用</a:t>
            </a:r>
            <a:r>
              <a:rPr lang="en-US" altLang="zh-CN" sz="1900" dirty="0" smtClean="0">
                <a:cs typeface="华文中宋"/>
              </a:rPr>
              <a:t>SAT/AP</a:t>
            </a:r>
            <a:r>
              <a:rPr lang="zh-CN" altLang="en-US" sz="1900" dirty="0" smtClean="0">
                <a:cs typeface="华文中宋"/>
              </a:rPr>
              <a:t>的题目，或者采用同样的方法来选题，出题。学生来参加竞赛，基本上等于做一次 </a:t>
            </a:r>
            <a:r>
              <a:rPr lang="en-US" altLang="zh-CN" sz="1900" dirty="0" smtClean="0">
                <a:cs typeface="华文中宋"/>
              </a:rPr>
              <a:t>SATII / AP</a:t>
            </a:r>
            <a:r>
              <a:rPr lang="zh-CN" altLang="en-US" sz="1900" dirty="0" smtClean="0">
                <a:cs typeface="华文中宋"/>
              </a:rPr>
              <a:t>中文考试的练兵！</a:t>
            </a:r>
            <a:endParaRPr lang="en-US" altLang="zh-CN" sz="3000" dirty="0" smtClean="0">
              <a:cs typeface="华文中宋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/>
                <a:cs typeface="华文中宋"/>
              </a:rPr>
              <a:t>中</a:t>
            </a:r>
            <a:r>
              <a:rPr lang="zh-CN" altLang="en-US" sz="3600" dirty="0" smtClean="0">
                <a:effectLst/>
                <a:cs typeface="华文中宋"/>
              </a:rPr>
              <a:t>文阅读竞赛 </a:t>
            </a:r>
            <a:r>
              <a:rPr lang="en-US" altLang="zh-CN" sz="3600" dirty="0" smtClean="0">
                <a:effectLst/>
                <a:cs typeface="华文中宋"/>
              </a:rPr>
              <a:t>2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371600"/>
            <a:ext cx="7499350" cy="48768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cs typeface="华文中宋"/>
              </a:rPr>
              <a:t>出题方法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800" dirty="0" smtClean="0">
                <a:cs typeface="华文中宋"/>
              </a:rPr>
              <a:t>     </a:t>
            </a:r>
            <a:r>
              <a:rPr lang="zh-CN" altLang="en-US" sz="1800" dirty="0" smtClean="0">
                <a:cs typeface="华文中宋"/>
              </a:rPr>
              <a:t>中低年级选取课本同水平的词语，词组，短文为考题材料</a:t>
            </a:r>
            <a:endParaRPr lang="en-US" altLang="zh-CN" sz="18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800" dirty="0" smtClean="0">
                <a:cs typeface="华文中宋"/>
              </a:rPr>
              <a:t>      </a:t>
            </a:r>
            <a:r>
              <a:rPr lang="zh-CN" altLang="en-US" sz="1800" dirty="0" smtClean="0">
                <a:cs typeface="华文中宋"/>
              </a:rPr>
              <a:t>高年级的可以直接采用</a:t>
            </a:r>
            <a:r>
              <a:rPr lang="en-US" altLang="zh-CN" sz="1800" dirty="0" smtClean="0">
                <a:cs typeface="华文中宋"/>
              </a:rPr>
              <a:t>SAT/ AP</a:t>
            </a:r>
            <a:r>
              <a:rPr lang="zh-CN" altLang="en-US" sz="1800" dirty="0" smtClean="0">
                <a:cs typeface="华文中宋"/>
              </a:rPr>
              <a:t>中文的解密题目，部分自己编写的同等水平的类似形式的题目。</a:t>
            </a:r>
            <a:endParaRPr lang="en-US" altLang="zh-CN" sz="1800" dirty="0" smtClean="0">
              <a:cs typeface="华文中宋"/>
            </a:endParaRPr>
          </a:p>
          <a:p>
            <a:endParaRPr lang="en-US" altLang="zh-CN" dirty="0" smtClean="0">
              <a:cs typeface="华文中宋"/>
            </a:endParaRPr>
          </a:p>
          <a:p>
            <a:r>
              <a:rPr lang="zh-CN" altLang="en-US" dirty="0" smtClean="0">
                <a:cs typeface="华文中宋"/>
              </a:rPr>
              <a:t>分组方法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800" dirty="0" smtClean="0">
                <a:cs typeface="华文中宋"/>
              </a:rPr>
              <a:t>     </a:t>
            </a:r>
            <a:r>
              <a:rPr lang="zh-CN" altLang="en-US" sz="1800" dirty="0" smtClean="0">
                <a:cs typeface="华文中宋"/>
              </a:rPr>
              <a:t>跟拼音分组面临同样的问题，一方面是没有办法给每个年级出一套题目（工作量太大），另一方面，不同年级考同样的题目，高年级学生得分占优势。采取同样的解决方法：</a:t>
            </a:r>
            <a:endParaRPr lang="en-US" altLang="zh-CN" sz="18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800" dirty="0" smtClean="0">
                <a:cs typeface="华文中宋"/>
              </a:rPr>
              <a:t>	1</a:t>
            </a:r>
            <a:r>
              <a:rPr lang="en-US" altLang="zh-CN" sz="1800" dirty="0" smtClean="0">
                <a:cs typeface="华文中宋"/>
              </a:rPr>
              <a:t>. </a:t>
            </a:r>
            <a:r>
              <a:rPr lang="zh-CN" altLang="en-US" sz="1800" dirty="0" smtClean="0">
                <a:cs typeface="华文中宋"/>
              </a:rPr>
              <a:t>题目有大坡度，难易兼顾，避免满分；</a:t>
            </a:r>
            <a:endParaRPr lang="en-US" altLang="zh-CN" sz="18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1800" dirty="0" smtClean="0">
                <a:cs typeface="华文中宋"/>
              </a:rPr>
              <a:t>	2</a:t>
            </a:r>
            <a:r>
              <a:rPr lang="en-US" altLang="zh-CN" sz="1800" dirty="0" smtClean="0">
                <a:cs typeface="华文中宋"/>
              </a:rPr>
              <a:t>.</a:t>
            </a:r>
            <a:r>
              <a:rPr lang="zh-CN" altLang="en-US" sz="1800" dirty="0" smtClean="0">
                <a:cs typeface="华文中宋"/>
              </a:rPr>
              <a:t>优胜评选以年级分组，每个人都只跟同年级的人竞争</a:t>
            </a:r>
            <a:endParaRPr lang="en-US" altLang="zh-CN" sz="18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z="1800" dirty="0" smtClean="0">
              <a:cs typeface="华文中宋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/>
                <a:cs typeface="华文中宋"/>
              </a:rPr>
              <a:t>中</a:t>
            </a:r>
            <a:r>
              <a:rPr lang="zh-CN" altLang="en-US" sz="3600" dirty="0" smtClean="0">
                <a:effectLst/>
                <a:cs typeface="华文中宋"/>
              </a:rPr>
              <a:t>文阅读竞</a:t>
            </a:r>
            <a:r>
              <a:rPr lang="zh-CN" altLang="en-US" sz="3600" dirty="0" smtClean="0">
                <a:effectLst/>
                <a:cs typeface="华文中宋"/>
              </a:rPr>
              <a:t>赛 </a:t>
            </a:r>
            <a:r>
              <a:rPr lang="en-US" altLang="zh-CN" sz="3600" dirty="0" smtClean="0">
                <a:effectLst/>
                <a:cs typeface="华文中宋"/>
              </a:rPr>
              <a:t>3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35100" y="1905000"/>
            <a:ext cx="5880100" cy="43434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  <a:p>
            <a:pPr marL="80963" indent="0"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35175" y="2514600"/>
          <a:ext cx="5432425" cy="3521075"/>
        </p:xfrm>
        <a:graphic>
          <a:graphicData uri="http://schemas.openxmlformats.org/drawingml/2006/table">
            <a:tbl>
              <a:tblPr/>
              <a:tblGrid>
                <a:gridCol w="942975"/>
                <a:gridCol w="1633538"/>
                <a:gridCol w="2855912"/>
              </a:tblGrid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组别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参赛学生对象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水平相当于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第一组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4-5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第四册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华文中宋"/>
                        <a:cs typeface="华文中宋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第五册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第二组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6-7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第六册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华文中宋"/>
                        <a:cs typeface="华文中宋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第七册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第三组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8-9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第八册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华文中宋"/>
                        <a:cs typeface="华文中宋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第九册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第四组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10+</a:t>
                      </a:r>
                      <a:r>
                        <a: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</a:t>
                      </a: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》</a:t>
                      </a:r>
                      <a:r>
                        <a:rPr kumimoji="0" lang="zh-CN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第十册以上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28702" name="Rectangle 1"/>
          <p:cNvSpPr>
            <a:spLocks noChangeArrowheads="1"/>
          </p:cNvSpPr>
          <p:nvPr/>
        </p:nvSpPr>
        <p:spPr bwMode="auto">
          <a:xfrm>
            <a:off x="3362325" y="1524000"/>
            <a:ext cx="31646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zh-CN" altLang="en-US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阅读组别设置</a:t>
            </a:r>
            <a:endParaRPr lang="en-US" altLang="zh-CN" b="1" dirty="0">
              <a:latin typeface="Calibri" pitchFamily="34" charset="0"/>
              <a:ea typeface="SimSun" pitchFamily="2" charset="-122"/>
              <a:cs typeface="Times New Roman" pitchFamily="18" charset="0"/>
            </a:endParaRPr>
          </a:p>
          <a:p>
            <a:pPr algn="ctr"/>
            <a:r>
              <a:rPr lang="zh-CN" altLang="en-US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大约</a:t>
            </a:r>
            <a:r>
              <a:rPr lang="en-US" altLang="zh-CN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90-120</a:t>
            </a:r>
            <a:r>
              <a:rPr lang="zh-CN" altLang="en-US" b="1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>题，一个小时完成</a:t>
            </a:r>
            <a:endParaRPr lang="zh-CN" altLang="en-US" b="1" dirty="0">
              <a:cs typeface="Arial" pitchFamily="34" charset="0"/>
            </a:endParaRPr>
          </a:p>
        </p:txBody>
      </p:sp>
      <p:sp>
        <p:nvSpPr>
          <p:cNvPr id="28703" name="TextBox 5"/>
          <p:cNvSpPr txBox="1">
            <a:spLocks noChangeArrowheads="1"/>
          </p:cNvSpPr>
          <p:nvPr/>
        </p:nvSpPr>
        <p:spPr bwMode="auto">
          <a:xfrm>
            <a:off x="6934200" y="3124200"/>
            <a:ext cx="1828800" cy="646331"/>
          </a:xfrm>
          <a:prstGeom prst="rect">
            <a:avLst/>
          </a:prstGeom>
          <a:noFill/>
          <a:ln w="9525">
            <a:solidFill>
              <a:schemeClr val="accent1">
                <a:alpha val="96861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endParaRPr lang="en-US" altLang="zh-CN" dirty="0">
              <a:cs typeface="华文中宋"/>
            </a:endParaRPr>
          </a:p>
          <a:p>
            <a:r>
              <a:rPr lang="zh-CN" altLang="en-US" dirty="0">
                <a:cs typeface="华文中宋"/>
              </a:rPr>
              <a:t>可能第一套题</a:t>
            </a:r>
            <a:r>
              <a:rPr lang="zh-CN" altLang="en-US" dirty="0" smtClean="0">
                <a:cs typeface="华文中宋"/>
              </a:rPr>
              <a:t>目</a:t>
            </a:r>
            <a:endParaRPr lang="en-US" altLang="zh-CN" dirty="0">
              <a:cs typeface="华文中宋"/>
            </a:endParaRPr>
          </a:p>
        </p:txBody>
      </p:sp>
      <p:sp>
        <p:nvSpPr>
          <p:cNvPr id="28704" name="TextBox 6"/>
          <p:cNvSpPr txBox="1">
            <a:spLocks noChangeArrowheads="1"/>
          </p:cNvSpPr>
          <p:nvPr/>
        </p:nvSpPr>
        <p:spPr bwMode="auto">
          <a:xfrm>
            <a:off x="6934200" y="4191000"/>
            <a:ext cx="1828800" cy="923925"/>
          </a:xfrm>
          <a:prstGeom prst="rect">
            <a:avLst/>
          </a:prstGeom>
          <a:noFill/>
          <a:ln w="9525">
            <a:solidFill>
              <a:schemeClr val="accent1">
                <a:alpha val="96861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endParaRPr lang="en-US" altLang="zh-CN" dirty="0">
              <a:cs typeface="华文中宋"/>
            </a:endParaRPr>
          </a:p>
          <a:p>
            <a:r>
              <a:rPr lang="zh-CN" altLang="en-US" dirty="0">
                <a:cs typeface="华文中宋"/>
              </a:rPr>
              <a:t>可能第二套题目</a:t>
            </a:r>
            <a:endParaRPr lang="en-US" altLang="zh-CN" dirty="0">
              <a:cs typeface="华文中宋"/>
            </a:endParaRPr>
          </a:p>
          <a:p>
            <a:endParaRPr lang="en-US" dirty="0"/>
          </a:p>
        </p:txBody>
      </p:sp>
      <p:sp>
        <p:nvSpPr>
          <p:cNvPr id="28705" name="TextBox 7"/>
          <p:cNvSpPr txBox="1">
            <a:spLocks noChangeArrowheads="1"/>
          </p:cNvSpPr>
          <p:nvPr/>
        </p:nvSpPr>
        <p:spPr bwMode="auto">
          <a:xfrm>
            <a:off x="6962775" y="5410200"/>
            <a:ext cx="1828800" cy="646331"/>
          </a:xfrm>
          <a:prstGeom prst="rect">
            <a:avLst/>
          </a:prstGeom>
          <a:noFill/>
          <a:ln w="9525">
            <a:solidFill>
              <a:schemeClr val="accent1">
                <a:alpha val="96861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endParaRPr lang="en-US" altLang="zh-CN" dirty="0">
              <a:cs typeface="华文中宋"/>
            </a:endParaRPr>
          </a:p>
          <a:p>
            <a:r>
              <a:rPr lang="zh-CN" altLang="en-US" dirty="0">
                <a:cs typeface="华文中宋"/>
              </a:rPr>
              <a:t>可能第三套题</a:t>
            </a:r>
            <a:r>
              <a:rPr lang="zh-CN" altLang="en-US" dirty="0" smtClean="0">
                <a:cs typeface="华文中宋"/>
              </a:rPr>
              <a:t>目</a:t>
            </a:r>
            <a:endParaRPr lang="en-US" altLang="zh-CN" dirty="0">
              <a:cs typeface="华文中宋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/>
                <a:cs typeface="华文中宋"/>
              </a:rPr>
              <a:t>中</a:t>
            </a:r>
            <a:r>
              <a:rPr lang="zh-CN" altLang="en-US" sz="3600" dirty="0" smtClean="0">
                <a:effectLst/>
                <a:cs typeface="华文中宋"/>
              </a:rPr>
              <a:t>国文化知识竞赛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371600"/>
            <a:ext cx="7499350" cy="48768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cs typeface="华文中宋"/>
              </a:rPr>
              <a:t>个人书面考分竞赛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</a:t>
            </a:r>
            <a:r>
              <a:rPr lang="en-US" altLang="zh-CN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相</a:t>
            </a:r>
            <a:r>
              <a:rPr lang="zh-CN" altLang="en-US" sz="2400" dirty="0" smtClean="0">
                <a:cs typeface="华文中宋"/>
              </a:rPr>
              <a:t>当于初赛</a:t>
            </a:r>
            <a:endParaRPr lang="en-US" altLang="zh-CN" dirty="0" smtClean="0">
              <a:cs typeface="华文中宋"/>
            </a:endParaRPr>
          </a:p>
          <a:p>
            <a:r>
              <a:rPr lang="zh-CN" altLang="en-US" dirty="0" smtClean="0">
                <a:cs typeface="华文中宋"/>
              </a:rPr>
              <a:t>团体舞台抢答竞赛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</a:t>
            </a:r>
            <a:r>
              <a:rPr lang="en-US" altLang="zh-CN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以</a:t>
            </a:r>
            <a:r>
              <a:rPr lang="zh-CN" altLang="en-US" sz="2400" dirty="0" smtClean="0">
                <a:cs typeface="华文中宋"/>
              </a:rPr>
              <a:t>学校组队，</a:t>
            </a:r>
            <a:r>
              <a:rPr lang="en-US" altLang="zh-CN" sz="2400" dirty="0" smtClean="0">
                <a:cs typeface="华文中宋"/>
              </a:rPr>
              <a:t>3-5</a:t>
            </a:r>
            <a:r>
              <a:rPr lang="zh-CN" altLang="en-US" sz="2400" dirty="0" smtClean="0">
                <a:cs typeface="华文中宋"/>
              </a:rPr>
              <a:t>学生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舞</a:t>
            </a:r>
            <a:r>
              <a:rPr lang="zh-CN" altLang="en-US" sz="2400" dirty="0" smtClean="0">
                <a:cs typeface="华文中宋"/>
              </a:rPr>
              <a:t>台抢答 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                – </a:t>
            </a:r>
            <a:r>
              <a:rPr lang="zh-CN" altLang="en-US" sz="2400" dirty="0" smtClean="0">
                <a:cs typeface="华文中宋"/>
              </a:rPr>
              <a:t>这个项目很培养团队精神，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                 - </a:t>
            </a:r>
            <a:r>
              <a:rPr lang="zh-CN" altLang="en-US" sz="2400" dirty="0" smtClean="0">
                <a:cs typeface="华文中宋"/>
              </a:rPr>
              <a:t>也很有观赏性</a:t>
            </a:r>
            <a:endParaRPr lang="en-US" altLang="zh-CN" sz="2400" dirty="0" smtClean="0">
              <a:cs typeface="华文中宋"/>
            </a:endParaRPr>
          </a:p>
          <a:p>
            <a:r>
              <a:rPr lang="zh-CN" altLang="en-US" dirty="0" smtClean="0">
                <a:cs typeface="华文中宋"/>
              </a:rPr>
              <a:t>舞台抢答方法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      </a:t>
            </a:r>
            <a:r>
              <a:rPr lang="en-US" altLang="zh-CN" sz="2400" dirty="0" smtClean="0">
                <a:cs typeface="华文中宋"/>
              </a:rPr>
              <a:t>- </a:t>
            </a:r>
            <a:r>
              <a:rPr lang="zh-CN" altLang="en-US" sz="2400" dirty="0" smtClean="0">
                <a:cs typeface="华文中宋"/>
              </a:rPr>
              <a:t>老师念题，学生团队抢答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        -  </a:t>
            </a:r>
            <a:r>
              <a:rPr lang="zh-CN" altLang="en-US" sz="2400" dirty="0" smtClean="0">
                <a:cs typeface="华文中宋"/>
              </a:rPr>
              <a:t>投影在大屏幕上，观众可以看到，等学生回答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dirty="0" smtClean="0">
              <a:cs typeface="华文中宋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</a:t>
            </a:r>
            <a:r>
              <a:rPr lang="zh-CN" altLang="en-US" sz="3600" smtClean="0">
                <a:effectLst/>
                <a:cs typeface="华文中宋"/>
              </a:rPr>
              <a:t>中国文化知识竞赛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23" name="Picture 2" descr="https://lh5.googleusercontent.com/-T-uQczaiESs/T7HDgtIxX6I/AAAAAAAACeY/oCXoS95JHDY/s912/IMG_27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1524000" y="5867400"/>
            <a:ext cx="4876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zh-CN" altLang="en-US">
                <a:cs typeface="华文中宋"/>
              </a:rPr>
              <a:t>问： 中国有几种主要方言？    </a:t>
            </a:r>
            <a:r>
              <a:rPr lang="en-US" altLang="zh-CN">
                <a:cs typeface="华文中宋"/>
              </a:rPr>
              <a:t>- </a:t>
            </a:r>
            <a:r>
              <a:rPr lang="zh-CN" altLang="en-US">
                <a:cs typeface="华文中宋"/>
              </a:rPr>
              <a:t>预备，回答！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/>
                <a:cs typeface="华文中宋"/>
              </a:rPr>
              <a:t>兴</a:t>
            </a:r>
            <a:r>
              <a:rPr lang="zh-CN" altLang="en-US" sz="3600" dirty="0" smtClean="0">
                <a:effectLst/>
                <a:cs typeface="华文中宋"/>
              </a:rPr>
              <a:t>演中文讲竞赛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447800"/>
            <a:ext cx="7497763" cy="3276600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cs typeface="华文中宋"/>
              </a:rPr>
              <a:t>团体舞台竞赛</a:t>
            </a:r>
            <a:endParaRPr lang="en-US" altLang="zh-CN" dirty="0" smtClean="0">
              <a:cs typeface="华文中宋"/>
            </a:endParaRPr>
          </a:p>
          <a:p>
            <a:pPr lvl="1"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</a:t>
            </a:r>
            <a:r>
              <a:rPr lang="en-US" altLang="zh-CN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以</a:t>
            </a:r>
            <a:r>
              <a:rPr lang="zh-CN" altLang="en-US" sz="2400" dirty="0" smtClean="0">
                <a:cs typeface="华文中宋"/>
              </a:rPr>
              <a:t>学校组队会</a:t>
            </a:r>
            <a:r>
              <a:rPr lang="en-US" altLang="zh-CN" sz="2400" dirty="0" smtClean="0">
                <a:cs typeface="华文中宋"/>
              </a:rPr>
              <a:t>(3-5</a:t>
            </a:r>
            <a:r>
              <a:rPr lang="zh-CN" altLang="en-US" sz="2400" dirty="0" smtClean="0">
                <a:cs typeface="华文中宋"/>
              </a:rPr>
              <a:t>学生</a:t>
            </a:r>
            <a:r>
              <a:rPr lang="en-US" altLang="zh-CN" sz="2400" dirty="0" smtClean="0">
                <a:cs typeface="华文中宋"/>
              </a:rPr>
              <a:t>)</a:t>
            </a:r>
          </a:p>
          <a:p>
            <a:pPr lvl="1"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轮</a:t>
            </a:r>
            <a:r>
              <a:rPr lang="zh-CN" altLang="en-US" sz="2400" dirty="0" smtClean="0">
                <a:cs typeface="华文中宋"/>
              </a:rPr>
              <a:t>流进行演讲</a:t>
            </a:r>
            <a:endParaRPr lang="en-US" altLang="zh-CN" sz="2400" dirty="0" smtClean="0">
              <a:cs typeface="华文中宋"/>
            </a:endParaRPr>
          </a:p>
          <a:p>
            <a:r>
              <a:rPr lang="zh-CN" altLang="en-US" dirty="0" smtClean="0">
                <a:cs typeface="华文中宋"/>
              </a:rPr>
              <a:t>题目方类似于</a:t>
            </a:r>
            <a:r>
              <a:rPr lang="en-US" dirty="0" smtClean="0"/>
              <a:t>AP</a:t>
            </a:r>
            <a:r>
              <a:rPr lang="zh-CN" altLang="en-US" dirty="0" smtClean="0">
                <a:cs typeface="华文中宋"/>
              </a:rPr>
              <a:t>中文考试的作文题目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</a:t>
            </a:r>
            <a:r>
              <a:rPr lang="en-US" altLang="zh-CN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没</a:t>
            </a:r>
            <a:r>
              <a:rPr lang="zh-CN" altLang="en-US" sz="2400" dirty="0" smtClean="0">
                <a:cs typeface="华文中宋"/>
              </a:rPr>
              <a:t>有固定的题目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包</a:t>
            </a:r>
            <a:r>
              <a:rPr lang="zh-CN" altLang="en-US" sz="2400" dirty="0" smtClean="0">
                <a:cs typeface="华文中宋"/>
              </a:rPr>
              <a:t>括所有的图画内容</a:t>
            </a:r>
            <a:endParaRPr lang="en-US" altLang="zh-CN" sz="2400" dirty="0" smtClean="0">
              <a:cs typeface="华文中宋"/>
            </a:endParaRPr>
          </a:p>
          <a:p>
            <a:r>
              <a:rPr lang="zh-CN" altLang="en-US" dirty="0" smtClean="0">
                <a:cs typeface="华文中宋"/>
              </a:rPr>
              <a:t>评分项目和比例分配</a:t>
            </a:r>
            <a:endParaRPr lang="en-US" altLang="zh-CN" dirty="0" smtClean="0">
              <a:cs typeface="华文中宋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4800600"/>
          <a:ext cx="7239000" cy="1404938"/>
        </p:xfrm>
        <a:graphic>
          <a:graphicData uri="http://schemas.openxmlformats.org/drawingml/2006/table">
            <a:tbl>
              <a:tblPr/>
              <a:tblGrid>
                <a:gridCol w="825500"/>
                <a:gridCol w="1317625"/>
                <a:gridCol w="1316038"/>
                <a:gridCol w="1666875"/>
                <a:gridCol w="1128712"/>
                <a:gridCol w="98425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项目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故事完整性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主题明确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情节合理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中文表达的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流畅性与感染力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发音正确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口齿清晰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团队合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作精神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比例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436563"/>
            <a:ext cx="7546975" cy="7064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2">
                    <a:satMod val="130000"/>
                  </a:schemeClr>
                </a:solidFill>
              </a:rPr>
              <a:t>引言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143000"/>
            <a:ext cx="7407275" cy="5105400"/>
          </a:xfrm>
        </p:spPr>
        <p:txBody>
          <a:bodyPr>
            <a:noAutofit/>
          </a:bodyPr>
          <a:lstStyle/>
          <a:p>
            <a:pPr marL="73025"/>
            <a:r>
              <a:rPr lang="zh-CN" altLang="en-US" sz="1600" b="1" smtClean="0">
                <a:solidFill>
                  <a:srgbClr val="320E04"/>
                </a:solidFill>
                <a:cs typeface="华文中宋"/>
              </a:rPr>
              <a:t>        密西根中文竞赛是由密西根中文学校协会主办</a:t>
            </a:r>
            <a:r>
              <a:rPr lang="en-US" altLang="zh-CN" sz="1600" b="1" smtClean="0">
                <a:solidFill>
                  <a:srgbClr val="320E04"/>
                </a:solidFill>
                <a:cs typeface="华文中宋"/>
              </a:rPr>
              <a:t>‚</a:t>
            </a:r>
            <a:r>
              <a:rPr lang="zh-CN" altLang="en-US" sz="1600" b="1" smtClean="0">
                <a:solidFill>
                  <a:srgbClr val="320E04"/>
                </a:solidFill>
                <a:cs typeface="华文中宋"/>
              </a:rPr>
              <a:t>协会成员各个主要中文学校轮流承办的大型竞赛活动。 从一九九七年创办以来，大多每年一届，有时两年一届，到二零一二年已经成功举办了十二届竞赛活动。</a:t>
            </a:r>
          </a:p>
          <a:p>
            <a:pPr marL="73025"/>
            <a:r>
              <a:rPr lang="zh-CN" altLang="en-US" sz="1600" b="1" smtClean="0">
                <a:solidFill>
                  <a:srgbClr val="320E04"/>
                </a:solidFill>
                <a:cs typeface="华文中宋"/>
              </a:rPr>
              <a:t>        很多比较大的学校和地区都有中文演讲或简单的中文认字比赛。而密西根的中文联合竞赛更注重多种形式的竞赛，动用各种方法促进学生中文学习。形式包括常见的个人中文演讲竞赛，还有适合低年级的汉语拼音竞赛，适合中高年级的阅读比赛，学校组队的即兴中文演讲竞赛和中国文化知识竞赛。其中，文化知识竞赛又分个人书面考分比赛，和团体舞台抢答竞赛。这个文化竞赛项目从二零零零年新加进行以来，每每成为竞赛最激烈，最有观赏性，也是影响力最大的项目，甚至比国侨办举办的文化知识竞赛还早好多年。</a:t>
            </a:r>
            <a:endParaRPr lang="en-US" altLang="zh-CN" sz="1600" b="1" smtClean="0">
              <a:solidFill>
                <a:srgbClr val="320E04"/>
              </a:solidFill>
              <a:cs typeface="华文中宋"/>
            </a:endParaRPr>
          </a:p>
          <a:p>
            <a:pPr marL="73025"/>
            <a:r>
              <a:rPr lang="zh-CN" altLang="en-US" sz="1600" b="1" smtClean="0">
                <a:solidFill>
                  <a:srgbClr val="320E04"/>
                </a:solidFill>
                <a:cs typeface="华文中宋"/>
              </a:rPr>
              <a:t>        这么多种类别，大规模的竞赛方式，在全美国可能也是独无仅有的，因此向大家介绍分享。</a:t>
            </a:r>
            <a:endParaRPr lang="en-US" sz="1600" b="1" smtClean="0">
              <a:solidFill>
                <a:srgbClr val="320E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</a:rPr>
              <a:t>竞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</a:rPr>
              <a:t>赛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组</a:t>
            </a: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织</a:t>
            </a:r>
            <a:endParaRPr lang="en-US" altLang="zh-CN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cs typeface="华文中宋"/>
              </a:rPr>
              <a:t>主</a:t>
            </a:r>
            <a:r>
              <a:rPr lang="zh-CN" altLang="en-US" b="1" dirty="0" smtClean="0">
                <a:cs typeface="华文中宋"/>
              </a:rPr>
              <a:t>办</a:t>
            </a:r>
            <a:endParaRPr lang="en-US" altLang="zh-CN" b="1" dirty="0">
              <a:cs typeface="华文中宋"/>
            </a:endParaRPr>
          </a:p>
          <a:p>
            <a:pPr marL="82550" indent="0">
              <a:buNone/>
            </a:pPr>
            <a:r>
              <a:rPr lang="en-US" altLang="zh-CN" b="1" dirty="0" smtClean="0">
                <a:cs typeface="华文中宋"/>
              </a:rPr>
              <a:t>	</a:t>
            </a:r>
            <a:r>
              <a:rPr lang="zh-CN" altLang="en-US" dirty="0" smtClean="0">
                <a:cs typeface="华文中宋"/>
              </a:rPr>
              <a:t>密</a:t>
            </a:r>
            <a:r>
              <a:rPr lang="zh-CN" altLang="en-US" dirty="0" smtClean="0">
                <a:cs typeface="华文中宋"/>
              </a:rPr>
              <a:t>西根中文学校协会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zh-CN" altLang="en-US" b="1" dirty="0" smtClean="0">
                <a:cs typeface="华文中宋"/>
              </a:rPr>
              <a:t>轮流承办</a:t>
            </a:r>
            <a:endParaRPr lang="en-US" altLang="zh-CN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zh-CN" altLang="en-US" dirty="0" smtClean="0">
                <a:cs typeface="华文中宋"/>
              </a:rPr>
              <a:t>安</a:t>
            </a:r>
            <a:r>
              <a:rPr lang="zh-CN" altLang="en-US" dirty="0" smtClean="0">
                <a:cs typeface="华文中宋"/>
              </a:rPr>
              <a:t>华中文学校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</a:t>
            </a:r>
            <a:r>
              <a:rPr lang="en-US" altLang="zh-CN" dirty="0" smtClean="0">
                <a:cs typeface="华文中宋"/>
              </a:rPr>
              <a:t> 	</a:t>
            </a:r>
            <a:r>
              <a:rPr lang="zh-CN" altLang="en-US" dirty="0" smtClean="0">
                <a:cs typeface="华文中宋"/>
              </a:rPr>
              <a:t>新</a:t>
            </a:r>
            <a:r>
              <a:rPr lang="zh-CN" altLang="en-US" dirty="0" smtClean="0">
                <a:cs typeface="华文中宋"/>
              </a:rPr>
              <a:t>世纪中文学校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zh-CN" altLang="en-US" dirty="0" smtClean="0">
                <a:cs typeface="华文中宋"/>
              </a:rPr>
              <a:t>底</a:t>
            </a:r>
            <a:r>
              <a:rPr lang="zh-CN" altLang="en-US" dirty="0" smtClean="0">
                <a:cs typeface="华文中宋"/>
              </a:rPr>
              <a:t>特律中文学校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</a:t>
            </a:r>
            <a:r>
              <a:rPr lang="en-US" altLang="zh-CN" dirty="0" smtClean="0">
                <a:cs typeface="华文中宋"/>
              </a:rPr>
              <a:t>	</a:t>
            </a:r>
            <a:r>
              <a:rPr lang="zh-CN" altLang="en-US" dirty="0" smtClean="0">
                <a:cs typeface="华文中宋"/>
              </a:rPr>
              <a:t>凯</a:t>
            </a:r>
            <a:r>
              <a:rPr lang="zh-CN" altLang="en-US" dirty="0" smtClean="0">
                <a:cs typeface="华文中宋"/>
              </a:rPr>
              <a:t>通中文学校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</a:rPr>
              <a:t>竞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</a:rPr>
              <a:t>赛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组</a:t>
            </a: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织</a:t>
            </a:r>
            <a:endParaRPr lang="en-US" altLang="zh-CN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cs typeface="华文中宋"/>
              </a:rPr>
              <a:t>密西根中文学校协会</a:t>
            </a:r>
            <a:r>
              <a:rPr lang="zh-CN" altLang="en-US" dirty="0" smtClean="0">
                <a:cs typeface="华文中宋"/>
              </a:rPr>
              <a:t>作</a:t>
            </a:r>
            <a:r>
              <a:rPr lang="zh-CN" altLang="en-US" dirty="0" smtClean="0">
                <a:cs typeface="华文中宋"/>
              </a:rPr>
              <a:t>用</a:t>
            </a:r>
            <a:r>
              <a:rPr lang="en-US" altLang="zh-CN" b="1" dirty="0" smtClean="0">
                <a:cs typeface="华文中宋"/>
              </a:rPr>
              <a:t>-</a:t>
            </a:r>
            <a:r>
              <a:rPr lang="zh-CN" altLang="en-US" sz="2400" dirty="0" smtClean="0">
                <a:cs typeface="华文中宋"/>
              </a:rPr>
              <a:t>成立组委员会</a:t>
            </a:r>
            <a:endParaRPr lang="en-US" altLang="zh-CN" sz="2400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zh-CN" altLang="en-US" sz="2800" dirty="0" smtClean="0">
                <a:cs typeface="华文中宋"/>
              </a:rPr>
              <a:t>制</a:t>
            </a:r>
            <a:r>
              <a:rPr lang="zh-CN" altLang="en-US" sz="2800" dirty="0" smtClean="0">
                <a:cs typeface="华文中宋"/>
              </a:rPr>
              <a:t>定规章制度</a:t>
            </a:r>
            <a:endParaRPr lang="en-US" altLang="zh-CN" sz="28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	</a:t>
            </a:r>
            <a:r>
              <a:rPr lang="en-US" altLang="zh-CN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密</a:t>
            </a:r>
            <a:r>
              <a:rPr lang="zh-CN" altLang="en-US" sz="2400" dirty="0" smtClean="0">
                <a:cs typeface="华文中宋"/>
              </a:rPr>
              <a:t>西根中文联合竞赛章程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zh-CN" altLang="en-US" sz="2800" dirty="0" smtClean="0">
                <a:cs typeface="华文中宋"/>
              </a:rPr>
              <a:t>协</a:t>
            </a:r>
            <a:r>
              <a:rPr lang="zh-CN" altLang="en-US" sz="2800" dirty="0" smtClean="0">
                <a:cs typeface="华文中宋"/>
              </a:rPr>
              <a:t>调各参赛中文学</a:t>
            </a:r>
            <a:r>
              <a:rPr lang="zh-CN" altLang="en-US" sz="2800" dirty="0" smtClean="0">
                <a:cs typeface="华文中宋"/>
              </a:rPr>
              <a:t>校</a:t>
            </a:r>
            <a:endParaRPr lang="en-US" altLang="zh-CN" sz="2800" dirty="0" smtClean="0">
              <a:cs typeface="华文中宋"/>
            </a:endParaRPr>
          </a:p>
          <a:p>
            <a:pPr>
              <a:buNone/>
            </a:pPr>
            <a:r>
              <a:rPr lang="en-US" altLang="zh-CN" sz="2800" dirty="0">
                <a:cs typeface="华文中宋"/>
              </a:rPr>
              <a:t>	</a:t>
            </a:r>
            <a:r>
              <a:rPr lang="en-US" altLang="zh-CN" sz="2800" dirty="0" smtClean="0">
                <a:cs typeface="华文中宋"/>
              </a:rPr>
              <a:t>		</a:t>
            </a:r>
            <a:r>
              <a:rPr lang="zh-CN" altLang="en-US" sz="2400" dirty="0" smtClean="0"/>
              <a:t>成立裁判委员会</a:t>
            </a:r>
            <a:endParaRPr lang="en-US" altLang="zh-CN" sz="2400" dirty="0" smtClean="0">
              <a:cs typeface="华文中宋"/>
            </a:endParaRP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zh-CN" altLang="en-US" sz="2800" dirty="0" smtClean="0">
                <a:cs typeface="华文中宋"/>
              </a:rPr>
              <a:t>准</a:t>
            </a:r>
            <a:r>
              <a:rPr lang="zh-CN" altLang="en-US" sz="2800" dirty="0" smtClean="0">
                <a:cs typeface="华文中宋"/>
              </a:rPr>
              <a:t>备试</a:t>
            </a:r>
            <a:r>
              <a:rPr lang="zh-CN" altLang="en-US" sz="2800" dirty="0" smtClean="0">
                <a:cs typeface="华文中宋"/>
              </a:rPr>
              <a:t>题</a:t>
            </a:r>
            <a:r>
              <a:rPr lang="en-US" altLang="zh-CN" sz="2800" dirty="0" smtClean="0">
                <a:cs typeface="华文中宋"/>
              </a:rPr>
              <a:t>-</a:t>
            </a:r>
            <a:r>
              <a:rPr lang="zh-CN" altLang="en-US" sz="2400" dirty="0" smtClean="0"/>
              <a:t>成立出题委</a:t>
            </a:r>
            <a:r>
              <a:rPr lang="zh-CN" altLang="en-US" sz="2400" dirty="0"/>
              <a:t>员</a:t>
            </a:r>
            <a:r>
              <a:rPr lang="zh-CN" altLang="en-US" sz="2400" dirty="0" smtClean="0"/>
              <a:t>会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dirty="0" smtClean="0">
                <a:cs typeface="华文中宋"/>
              </a:rPr>
              <a:t>		</a:t>
            </a:r>
            <a:r>
              <a:rPr lang="en-US" altLang="zh-CN" sz="28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拼</a:t>
            </a:r>
            <a:r>
              <a:rPr lang="zh-CN" altLang="en-US" sz="2400" dirty="0" smtClean="0">
                <a:cs typeface="华文中宋"/>
              </a:rPr>
              <a:t>音、阅读和文化知识竞赛题库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竞</a:t>
            </a:r>
            <a:r>
              <a:rPr lang="zh-CN" altLang="en-US" sz="2400" dirty="0" smtClean="0">
                <a:cs typeface="华文中宋"/>
              </a:rPr>
              <a:t>赛试题分三级难度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		</a:t>
            </a:r>
            <a:r>
              <a:rPr lang="en-US" sz="2400" dirty="0" smtClean="0"/>
              <a:t> A-</a:t>
            </a:r>
            <a:r>
              <a:rPr lang="zh-CN" altLang="en-US" sz="2400" dirty="0" smtClean="0">
                <a:cs typeface="华文中宋"/>
              </a:rPr>
              <a:t>基本</a:t>
            </a:r>
            <a:r>
              <a:rPr lang="en-US" sz="2400" dirty="0" smtClean="0"/>
              <a:t>,B-</a:t>
            </a:r>
            <a:r>
              <a:rPr lang="zh-CN" altLang="en-US" sz="2400" dirty="0" smtClean="0">
                <a:cs typeface="华文中宋"/>
              </a:rPr>
              <a:t>超教材</a:t>
            </a:r>
            <a:r>
              <a:rPr lang="en-US" sz="2400" dirty="0" smtClean="0"/>
              <a:t>,C-</a:t>
            </a:r>
            <a:r>
              <a:rPr lang="zh-CN" altLang="en-US" sz="2400" dirty="0" smtClean="0">
                <a:cs typeface="华文中宋"/>
              </a:rPr>
              <a:t>超标准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zh-CN" altLang="en-US" sz="2800" dirty="0" smtClean="0">
                <a:cs typeface="华文中宋"/>
              </a:rPr>
              <a:t>筹</a:t>
            </a:r>
            <a:r>
              <a:rPr lang="zh-CN" altLang="en-US" sz="2800" dirty="0" smtClean="0">
                <a:cs typeface="华文中宋"/>
              </a:rPr>
              <a:t>集经费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</a:rPr>
              <a:t>竞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</a:rPr>
              <a:t>赛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组</a:t>
            </a: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织</a:t>
            </a:r>
            <a:endParaRPr lang="en-US" altLang="zh-CN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cs typeface="华文中宋"/>
              </a:rPr>
              <a:t>承办中文学校工作</a:t>
            </a:r>
            <a:r>
              <a:rPr lang="en-US" altLang="zh-CN" b="1" dirty="0" smtClean="0">
                <a:cs typeface="华文中宋"/>
              </a:rPr>
              <a:t>-</a:t>
            </a:r>
            <a:r>
              <a:rPr lang="zh-CN" altLang="en-US" sz="2400" dirty="0" smtClean="0">
                <a:cs typeface="华文中宋"/>
              </a:rPr>
              <a:t>成立工作委员会</a:t>
            </a:r>
            <a:endParaRPr lang="en-US" altLang="zh-CN" sz="2400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dirty="0" smtClean="0">
                <a:cs typeface="华文中宋"/>
              </a:rPr>
              <a:t>	</a:t>
            </a:r>
            <a:r>
              <a:rPr lang="en-US" altLang="zh-CN" dirty="0" smtClean="0">
                <a:cs typeface="华文中宋"/>
              </a:rPr>
              <a:t>	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统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计报名表</a:t>
            </a:r>
            <a:endParaRPr lang="en-US" altLang="zh-CN" sz="2400" b="1" dirty="0" smtClean="0">
              <a:solidFill>
                <a:srgbClr val="FF0000"/>
              </a:solidFill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zh-CN" altLang="en-US" sz="2400" dirty="0" smtClean="0">
                <a:cs typeface="华文中宋"/>
              </a:rPr>
              <a:t>建</a:t>
            </a:r>
            <a:r>
              <a:rPr lang="zh-CN" altLang="en-US" sz="2400" dirty="0" smtClean="0">
                <a:cs typeface="华文中宋"/>
              </a:rPr>
              <a:t>立学生竞赛分组名字卡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租</a:t>
            </a:r>
            <a:r>
              <a:rPr lang="zh-CN" altLang="en-US" sz="2400" dirty="0" smtClean="0">
                <a:cs typeface="华文中宋"/>
              </a:rPr>
              <a:t>借和安排场地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购</a:t>
            </a:r>
            <a:r>
              <a:rPr lang="zh-CN" altLang="en-US" sz="2400" dirty="0" smtClean="0">
                <a:cs typeface="华文中宋"/>
              </a:rPr>
              <a:t>买奖杯和奖牌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筹</a:t>
            </a:r>
            <a:r>
              <a:rPr lang="zh-CN" altLang="en-US" sz="2400" dirty="0" smtClean="0">
                <a:cs typeface="华文中宋"/>
              </a:rPr>
              <a:t>集经费及计划开支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裁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判安排表</a:t>
            </a:r>
            <a:endParaRPr lang="en-US" altLang="zh-CN" sz="2400" b="1" dirty="0" smtClean="0">
              <a:solidFill>
                <a:srgbClr val="FF0000"/>
              </a:solidFill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编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制竞赛秩序</a:t>
            </a:r>
            <a:endParaRPr lang="en-US" altLang="zh-CN" sz="2400" b="1" dirty="0" smtClean="0">
              <a:solidFill>
                <a:srgbClr val="FF0000"/>
              </a:solidFill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b="1" dirty="0" smtClean="0">
                <a:cs typeface="华文中宋"/>
              </a:rPr>
              <a:t>	</a:t>
            </a:r>
            <a:r>
              <a:rPr lang="en-US" altLang="zh-CN" sz="2400" b="1" dirty="0" smtClean="0">
                <a:cs typeface="华文中宋"/>
              </a:rPr>
              <a:t>	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竞</a:t>
            </a:r>
            <a:r>
              <a:rPr lang="zh-CN" altLang="en-US" sz="2400" b="1" dirty="0" smtClean="0">
                <a:solidFill>
                  <a:srgbClr val="FF0000"/>
                </a:solidFill>
                <a:cs typeface="华文中宋"/>
              </a:rPr>
              <a:t>赛当天人员安排计划</a:t>
            </a:r>
            <a:endParaRPr lang="en-US" altLang="zh-CN" sz="2400" b="1" dirty="0" smtClean="0">
              <a:solidFill>
                <a:srgbClr val="FF0000"/>
              </a:solidFill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zh-CN" altLang="en-US" sz="2400" dirty="0" smtClean="0">
                <a:cs typeface="华文中宋"/>
              </a:rPr>
              <a:t>其</a:t>
            </a:r>
            <a:r>
              <a:rPr lang="zh-CN" altLang="en-US" sz="2400" dirty="0" smtClean="0">
                <a:cs typeface="华文中宋"/>
              </a:rPr>
              <a:t>它后勤工作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</a:rPr>
              <a:t>竞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</a:rPr>
              <a:t>赛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组</a:t>
            </a: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织</a:t>
            </a:r>
            <a:endParaRPr lang="en-US" altLang="zh-CN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smtClean="0">
                <a:cs typeface="华文中宋"/>
              </a:rPr>
              <a:t>承办中文学校工作重点</a:t>
            </a:r>
            <a:r>
              <a:rPr lang="en-US" altLang="zh-CN" b="1" smtClean="0">
                <a:cs typeface="华文中宋"/>
              </a:rPr>
              <a:t>-</a:t>
            </a:r>
            <a:r>
              <a:rPr lang="zh-CN" altLang="en-US" sz="2800" b="1" smtClean="0">
                <a:cs typeface="华文中宋"/>
              </a:rPr>
              <a:t>时间安排</a:t>
            </a:r>
            <a:endParaRPr lang="en-US" altLang="zh-CN" sz="2800" b="1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mtClean="0">
                <a:cs typeface="华文中宋"/>
              </a:rPr>
              <a:t>	</a:t>
            </a:r>
            <a:r>
              <a:rPr lang="en-US" altLang="zh-CN" sz="2400" smtClean="0">
                <a:cs typeface="华文中宋"/>
              </a:rPr>
              <a:t>	</a:t>
            </a:r>
            <a:endParaRPr lang="en-US" sz="240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532063"/>
          <a:ext cx="7162800" cy="4025906"/>
        </p:xfrm>
        <a:graphic>
          <a:graphicData uri="http://schemas.openxmlformats.org/drawingml/2006/table">
            <a:tbl>
              <a:tblPr/>
              <a:tblGrid>
                <a:gridCol w="1641475"/>
                <a:gridCol w="5521325"/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时间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安排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12:00 – 12:30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准备工作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/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报到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组委会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, 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所有裁判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12:30 – 1:10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报到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学生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1:10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学生熟悉场地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1:00 – 1:45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报到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其他比赛学生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1:00 –1:50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文化知识竞赛初赛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笔试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1:30 - 2:30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拼音／阅读／演讲比赛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1:50 - 2:30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文化知识竞赛裁判判题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 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笔试判题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2:30 – 3:30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拼音和阅读裁判判题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2:40 – 3:20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文化知识竞赛抢答比赛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礼堂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3:30 – 4:00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即兴演讲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礼堂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4:05 PM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颁奖典礼开始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(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礼堂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35885" name="Rectangle 1"/>
          <p:cNvSpPr>
            <a:spLocks noChangeArrowheads="1"/>
          </p:cNvSpPr>
          <p:nvPr/>
        </p:nvSpPr>
        <p:spPr bwMode="auto">
          <a:xfrm>
            <a:off x="4114800" y="2192338"/>
            <a:ext cx="12112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1600" b="1">
                <a:solidFill>
                  <a:srgbClr val="000000"/>
                </a:solidFill>
                <a:latin typeface="Calibri" pitchFamily="34" charset="0"/>
                <a:ea typeface="SimSun" pitchFamily="2" charset="-122"/>
              </a:rPr>
              <a:t>时间安排表</a:t>
            </a:r>
            <a:endParaRPr lang="zh-CN" altLang="en-US" sz="1600" b="1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</a:rPr>
              <a:t>竞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</a:rPr>
              <a:t>赛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组</a:t>
            </a: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织</a:t>
            </a:r>
            <a:endParaRPr lang="en-US" altLang="zh-CN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267200"/>
          </a:xfrm>
        </p:spPr>
        <p:txBody>
          <a:bodyPr>
            <a:normAutofit/>
          </a:bodyPr>
          <a:lstStyle/>
          <a:p>
            <a:r>
              <a:rPr lang="zh-CN" altLang="en-US" b="1" smtClean="0">
                <a:cs typeface="华文中宋"/>
              </a:rPr>
              <a:t>承办中文学校工作重点</a:t>
            </a:r>
            <a:r>
              <a:rPr lang="en-US" altLang="zh-CN" b="1" smtClean="0">
                <a:cs typeface="华文中宋"/>
              </a:rPr>
              <a:t>-</a:t>
            </a:r>
            <a:r>
              <a:rPr lang="zh-CN" altLang="en-US" sz="2800" b="1" smtClean="0">
                <a:cs typeface="华文中宋"/>
              </a:rPr>
              <a:t>经费来源及开支</a:t>
            </a:r>
            <a:endParaRPr lang="en-US" altLang="zh-CN" sz="2800" b="1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b="1" smtClean="0">
                <a:cs typeface="华文中宋"/>
              </a:rPr>
              <a:t>	</a:t>
            </a:r>
            <a:r>
              <a:rPr lang="zh-CN" altLang="en-US" sz="2800" smtClean="0">
                <a:cs typeface="华文中宋"/>
              </a:rPr>
              <a:t>经费来源</a:t>
            </a:r>
            <a:endParaRPr lang="en-US" altLang="zh-CN" sz="28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smtClean="0">
                <a:cs typeface="华文中宋"/>
              </a:rPr>
              <a:t>		</a:t>
            </a:r>
            <a:r>
              <a:rPr lang="zh-CN" altLang="en-US" sz="2400" smtClean="0">
                <a:cs typeface="华文中宋"/>
              </a:rPr>
              <a:t>每个参赛学生</a:t>
            </a:r>
            <a:r>
              <a:rPr lang="en-US" sz="2400" smtClean="0"/>
              <a:t>$15</a:t>
            </a:r>
          </a:p>
          <a:p>
            <a:pPr>
              <a:buFont typeface="Wingdings 2" pitchFamily="18" charset="2"/>
              <a:buNone/>
            </a:pPr>
            <a:r>
              <a:rPr lang="en-US" altLang="zh-CN" sz="2400" smtClean="0">
                <a:cs typeface="华文中宋"/>
              </a:rPr>
              <a:t>		</a:t>
            </a:r>
            <a:r>
              <a:rPr lang="zh-CN" altLang="en-US" sz="2400" smtClean="0">
                <a:cs typeface="华文中宋"/>
              </a:rPr>
              <a:t>当地商家筹集</a:t>
            </a:r>
            <a:endParaRPr lang="en-US" altLang="zh-CN" sz="24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smtClean="0">
                <a:cs typeface="华文中宋"/>
              </a:rPr>
              <a:t>		</a:t>
            </a:r>
            <a:r>
              <a:rPr lang="zh-CN" altLang="en-US" sz="2400" smtClean="0">
                <a:cs typeface="华文中宋"/>
              </a:rPr>
              <a:t>赞助</a:t>
            </a:r>
            <a:endParaRPr lang="en-US" altLang="zh-CN" sz="24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smtClean="0">
                <a:cs typeface="华文中宋"/>
              </a:rPr>
              <a:t>	</a:t>
            </a:r>
            <a:r>
              <a:rPr lang="zh-CN" altLang="en-US" sz="2800" smtClean="0">
                <a:cs typeface="华文中宋"/>
              </a:rPr>
              <a:t>重点开支</a:t>
            </a:r>
            <a:endParaRPr lang="en-US" altLang="zh-CN" sz="28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smtClean="0">
                <a:cs typeface="华文中宋"/>
              </a:rPr>
              <a:t>		</a:t>
            </a:r>
            <a:r>
              <a:rPr lang="zh-CN" altLang="en-US" sz="2400" smtClean="0">
                <a:cs typeface="华文中宋"/>
              </a:rPr>
              <a:t>奖杯和奖牌</a:t>
            </a:r>
            <a:endParaRPr lang="en-US" altLang="zh-CN" sz="24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mtClean="0">
                <a:cs typeface="华文中宋"/>
              </a:rPr>
              <a:t>	</a:t>
            </a:r>
            <a:r>
              <a:rPr lang="en-US" altLang="zh-CN" sz="2400" smtClean="0">
                <a:cs typeface="华文中宋"/>
              </a:rPr>
              <a:t>	</a:t>
            </a:r>
            <a:r>
              <a:rPr lang="zh-CN" altLang="en-US" sz="2400" smtClean="0">
                <a:cs typeface="华文中宋"/>
              </a:rPr>
              <a:t>场地租金</a:t>
            </a:r>
            <a:endParaRPr lang="en-US" altLang="zh-CN" sz="24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sz="2400" smtClean="0"/>
              <a:t>		</a:t>
            </a:r>
            <a:r>
              <a:rPr lang="zh-CN" altLang="en-US" sz="2400" smtClean="0">
                <a:cs typeface="华文中宋"/>
              </a:rPr>
              <a:t>裁判老师的费用</a:t>
            </a:r>
            <a:r>
              <a:rPr lang="en-US" altLang="zh-CN" sz="2400" smtClean="0">
                <a:cs typeface="华文中宋"/>
              </a:rPr>
              <a:t>(</a:t>
            </a:r>
            <a:r>
              <a:rPr lang="zh-CN" altLang="en-US" sz="2400" smtClean="0">
                <a:cs typeface="华文中宋"/>
              </a:rPr>
              <a:t>各学校负担</a:t>
            </a:r>
            <a:r>
              <a:rPr lang="en-US" altLang="zh-CN" sz="2400" smtClean="0">
                <a:cs typeface="华文中宋"/>
              </a:rPr>
              <a:t>)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</a:rPr>
              <a:t>竞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</a:rPr>
              <a:t>赛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组</a:t>
            </a: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织</a:t>
            </a:r>
            <a:endParaRPr lang="en-US" altLang="zh-CN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smtClean="0">
                <a:cs typeface="华文中宋"/>
              </a:rPr>
              <a:t>承办中文学校工作重点</a:t>
            </a:r>
            <a:r>
              <a:rPr lang="en-US" altLang="zh-CN" b="1" smtClean="0">
                <a:cs typeface="华文中宋"/>
              </a:rPr>
              <a:t>-</a:t>
            </a:r>
            <a:r>
              <a:rPr lang="zh-CN" altLang="en-US" sz="2800" smtClean="0">
                <a:cs typeface="华文中宋"/>
              </a:rPr>
              <a:t>颁奖典礼</a:t>
            </a:r>
            <a:endParaRPr lang="en-US" altLang="zh-CN" sz="2400" b="1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b="1" smtClean="0">
                <a:cs typeface="华文中宋"/>
              </a:rPr>
              <a:t>	</a:t>
            </a:r>
            <a:r>
              <a:rPr lang="zh-CN" altLang="en-US" sz="2800" smtClean="0">
                <a:cs typeface="华文中宋"/>
              </a:rPr>
              <a:t>奖牌</a:t>
            </a:r>
            <a:endParaRPr lang="en-US" altLang="zh-CN" sz="28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smtClean="0">
                <a:cs typeface="华文中宋"/>
              </a:rPr>
              <a:t>		</a:t>
            </a:r>
            <a:r>
              <a:rPr lang="zh-CN" altLang="en-US" sz="2400" smtClean="0">
                <a:cs typeface="华文中宋"/>
              </a:rPr>
              <a:t>发给所有参赛学生</a:t>
            </a:r>
            <a:endParaRPr lang="en-US" altLang="zh-CN" sz="24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smtClean="0">
                <a:cs typeface="华文中宋"/>
              </a:rPr>
              <a:t>	</a:t>
            </a:r>
            <a:r>
              <a:rPr lang="zh-CN" altLang="en-US" sz="2800" smtClean="0">
                <a:cs typeface="华文中宋"/>
              </a:rPr>
              <a:t>奖杯</a:t>
            </a:r>
            <a:endParaRPr lang="en-US" altLang="zh-CN" sz="28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smtClean="0">
                <a:cs typeface="华文中宋"/>
              </a:rPr>
              <a:t>		</a:t>
            </a:r>
            <a:r>
              <a:rPr lang="zh-CN" altLang="en-US" sz="2400" smtClean="0">
                <a:cs typeface="华文中宋"/>
              </a:rPr>
              <a:t>发给优胜者</a:t>
            </a:r>
            <a:endParaRPr lang="en-US" altLang="zh-CN" sz="24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b="1" smtClean="0">
                <a:cs typeface="华文中宋"/>
              </a:rPr>
              <a:t>	</a:t>
            </a:r>
            <a:r>
              <a:rPr lang="zh-CN" altLang="en-US" sz="2800" smtClean="0">
                <a:cs typeface="华文中宋"/>
              </a:rPr>
              <a:t>发奖工作</a:t>
            </a:r>
            <a:endParaRPr lang="en-US" altLang="zh-CN" sz="280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800" smtClean="0">
                <a:cs typeface="华文中宋"/>
              </a:rPr>
              <a:t>		</a:t>
            </a:r>
            <a:r>
              <a:rPr lang="zh-CN" altLang="en-US" sz="2400" smtClean="0">
                <a:cs typeface="华文中宋"/>
              </a:rPr>
              <a:t>凭卡领奖</a:t>
            </a:r>
            <a:endParaRPr lang="en-US" altLang="zh-CN" sz="2400" smtClean="0">
              <a:cs typeface="华文中宋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</a:t>
            </a:r>
            <a:r>
              <a:rPr lang="zh-CN" altLang="en-US" b="1" dirty="0" smtClean="0">
                <a:effectLst/>
                <a:cs typeface="华文中宋"/>
              </a:rPr>
              <a:t>组织  </a:t>
            </a:r>
            <a:r>
              <a:rPr lang="en-US" altLang="zh-CN" b="1" dirty="0" smtClean="0">
                <a:effectLst/>
                <a:cs typeface="华文中宋"/>
              </a:rPr>
              <a:t>-</a:t>
            </a:r>
            <a:r>
              <a:rPr lang="zh-CN" altLang="en-US" sz="3200" b="1" dirty="0" smtClean="0">
                <a:effectLst/>
                <a:cs typeface="华文中宋"/>
              </a:rPr>
              <a:t>开心时刻</a:t>
            </a:r>
            <a:endParaRPr lang="en-US" altLang="zh-CN" sz="3200" b="1" dirty="0" smtClean="0">
              <a:effectLst>
                <a:outerShdw blurRad="38100" dist="38100" dir="2700000" algn="tl">
                  <a:srgbClr val="C0C0C0"/>
                </a:outerShdw>
              </a:effectLst>
              <a:cs typeface="华文中宋"/>
            </a:endParaRPr>
          </a:p>
        </p:txBody>
      </p:sp>
      <p:pic>
        <p:nvPicPr>
          <p:cNvPr id="38915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89088" y="1447800"/>
            <a:ext cx="7191375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smtClean="0">
                <a:effectLst/>
                <a:cs typeface="华文中宋"/>
              </a:rPr>
              <a:t>主要收获和经验</a:t>
            </a:r>
            <a:endParaRPr lang="en-US" altLang="zh-CN" b="1" smtClean="0">
              <a:effectLst>
                <a:outerShdw blurRad="38100" dist="38100" dir="2700000" algn="tl">
                  <a:srgbClr val="C0C0C0"/>
                </a:outerShdw>
              </a:effectLst>
              <a:cs typeface="华文中宋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5250" cy="41910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cs typeface="华文中宋"/>
              </a:rPr>
              <a:t>主要收获</a:t>
            </a:r>
            <a:endParaRPr lang="en-US" altLang="zh-CN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b="1" dirty="0" smtClean="0">
                <a:cs typeface="华文中宋"/>
              </a:rPr>
              <a:t>	</a:t>
            </a:r>
            <a:r>
              <a:rPr lang="en-US" altLang="zh-CN" b="1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多</a:t>
            </a:r>
            <a:r>
              <a:rPr lang="zh-CN" altLang="en-US" sz="2400" dirty="0" smtClean="0">
                <a:cs typeface="华文中宋"/>
              </a:rPr>
              <a:t>种方式方法激励学生。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                 - </a:t>
            </a:r>
            <a:r>
              <a:rPr lang="zh-CN" altLang="en-US" sz="2400" dirty="0" smtClean="0">
                <a:cs typeface="华文中宋"/>
              </a:rPr>
              <a:t>奖杯面前的“哭”也有“笑”也有，都是效果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b="1" dirty="0" smtClean="0">
                <a:cs typeface="华文中宋"/>
              </a:rPr>
              <a:t>	</a:t>
            </a:r>
            <a:r>
              <a:rPr lang="en-US" altLang="zh-CN" sz="2400" b="1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动</a:t>
            </a:r>
            <a:r>
              <a:rPr lang="zh-CN" altLang="en-US" sz="2400" dirty="0" smtClean="0">
                <a:cs typeface="华文中宋"/>
              </a:rPr>
              <a:t>用大量教师 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                 -</a:t>
            </a:r>
            <a:r>
              <a:rPr lang="zh-CN" altLang="en-US" sz="2400" dirty="0" smtClean="0">
                <a:cs typeface="华文中宋"/>
              </a:rPr>
              <a:t>有利校际交流，互相促进提高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动</a:t>
            </a:r>
            <a:r>
              <a:rPr lang="zh-CN" altLang="en-US" sz="2400" dirty="0" smtClean="0">
                <a:cs typeface="华文中宋"/>
              </a:rPr>
              <a:t>用大量家长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                 - </a:t>
            </a:r>
            <a:r>
              <a:rPr lang="zh-CN" altLang="en-US" sz="2400" dirty="0" smtClean="0">
                <a:cs typeface="华文中宋"/>
              </a:rPr>
              <a:t>形成齐心协力推进华文教育的社团氛围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b="1" dirty="0" smtClean="0">
                <a:cs typeface="华文中宋"/>
              </a:rPr>
              <a:t>                 - </a:t>
            </a:r>
            <a:r>
              <a:rPr lang="zh-CN" altLang="en-US" sz="2400" dirty="0" smtClean="0">
                <a:cs typeface="华文中宋"/>
              </a:rPr>
              <a:t>各类裁判总数</a:t>
            </a:r>
            <a:r>
              <a:rPr lang="en-US" altLang="zh-CN" sz="2400" dirty="0" smtClean="0">
                <a:cs typeface="华文中宋"/>
              </a:rPr>
              <a:t>100 </a:t>
            </a:r>
            <a:r>
              <a:rPr lang="zh-CN" altLang="en-US" sz="2400" dirty="0" smtClean="0">
                <a:cs typeface="华文中宋"/>
              </a:rPr>
              <a:t>多人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b="1" dirty="0" smtClean="0">
                <a:cs typeface="华文中宋"/>
              </a:rPr>
              <a:t>	</a:t>
            </a:r>
            <a:r>
              <a:rPr lang="en-US" altLang="zh-CN" sz="2400" b="1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通</a:t>
            </a:r>
            <a:r>
              <a:rPr lang="zh-CN" altLang="en-US" sz="2400" dirty="0" smtClean="0">
                <a:cs typeface="华文中宋"/>
              </a:rPr>
              <a:t>过竞赛看到教学的成效和不足</a:t>
            </a:r>
            <a:endParaRPr lang="en-US" altLang="zh-CN" sz="2400" b="1" dirty="0" smtClean="0">
              <a:cs typeface="华文中宋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smtClean="0">
                <a:effectLst/>
                <a:cs typeface="华文中宋"/>
              </a:rPr>
              <a:t>主要收获和经验</a:t>
            </a:r>
            <a:endParaRPr lang="en-US" altLang="zh-CN" b="1" smtClean="0">
              <a:effectLst>
                <a:outerShdw blurRad="38100" dist="38100" dir="2700000" algn="tl">
                  <a:srgbClr val="C0C0C0"/>
                </a:outerShdw>
              </a:effectLst>
              <a:cs typeface="华文中宋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cs typeface="华文中宋"/>
              </a:rPr>
              <a:t>主要经验</a:t>
            </a:r>
            <a:endParaRPr lang="en-US" altLang="zh-CN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b="1" dirty="0" smtClean="0">
                <a:cs typeface="华文中宋"/>
              </a:rPr>
              <a:t>	</a:t>
            </a:r>
            <a:r>
              <a:rPr lang="en-US" altLang="zh-CN" b="1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必</a:t>
            </a:r>
            <a:r>
              <a:rPr lang="zh-CN" altLang="en-US" sz="2400" dirty="0" smtClean="0">
                <a:cs typeface="华文中宋"/>
              </a:rPr>
              <a:t>须要有经费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b="1" dirty="0" smtClean="0">
                <a:cs typeface="华文中宋"/>
              </a:rPr>
              <a:t>	</a:t>
            </a:r>
            <a:r>
              <a:rPr lang="en-US" altLang="zh-CN" sz="2400" b="1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有</a:t>
            </a:r>
            <a:r>
              <a:rPr lang="zh-CN" altLang="en-US" sz="2400" dirty="0" smtClean="0">
                <a:cs typeface="华文中宋"/>
              </a:rPr>
              <a:t>强有力的组织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altLang="zh-CN" sz="2400" dirty="0" smtClean="0">
                <a:cs typeface="华文中宋"/>
              </a:rPr>
              <a:t>	</a:t>
            </a:r>
            <a:r>
              <a:rPr lang="en-US" altLang="zh-CN" sz="2400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有</a:t>
            </a:r>
            <a:r>
              <a:rPr lang="zh-CN" altLang="en-US" sz="2400" dirty="0" smtClean="0">
                <a:cs typeface="华文中宋"/>
              </a:rPr>
              <a:t>专业队伍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sz="2400" dirty="0" smtClean="0"/>
          </a:p>
          <a:p>
            <a:pPr>
              <a:buFont typeface="Wingdings 2" pitchFamily="18" charset="2"/>
              <a:buNone/>
            </a:pPr>
            <a:r>
              <a:rPr lang="en-US" altLang="zh-CN" sz="2400" b="1" dirty="0" smtClean="0">
                <a:cs typeface="华文中宋"/>
              </a:rPr>
              <a:t>	</a:t>
            </a:r>
            <a:r>
              <a:rPr lang="en-US" altLang="zh-CN" sz="2400" b="1" dirty="0" smtClean="0">
                <a:cs typeface="华文中宋"/>
              </a:rPr>
              <a:t>	</a:t>
            </a:r>
            <a:r>
              <a:rPr lang="zh-CN" altLang="en-US" sz="2400" dirty="0" smtClean="0">
                <a:cs typeface="华文中宋"/>
              </a:rPr>
              <a:t>有</a:t>
            </a:r>
            <a:r>
              <a:rPr lang="zh-CN" altLang="en-US" sz="2400" dirty="0" smtClean="0">
                <a:cs typeface="华文中宋"/>
              </a:rPr>
              <a:t>热心的家长协助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sz="2400" dirty="0" smtClean="0"/>
          </a:p>
          <a:p>
            <a:pPr>
              <a:buFont typeface="Wingdings 2" pitchFamily="18" charset="2"/>
              <a:buNone/>
            </a:pPr>
            <a:r>
              <a:rPr lang="en-US" altLang="zh-CN" sz="2400" b="1" smtClean="0">
                <a:cs typeface="华文中宋"/>
              </a:rPr>
              <a:t>	</a:t>
            </a:r>
            <a:r>
              <a:rPr lang="en-US" altLang="zh-CN" sz="2400" b="1" smtClean="0">
                <a:cs typeface="华文中宋"/>
              </a:rPr>
              <a:t>	</a:t>
            </a:r>
            <a:r>
              <a:rPr lang="zh-CN" altLang="en-US" sz="2400" smtClean="0">
                <a:cs typeface="华文中宋"/>
              </a:rPr>
              <a:t>要</a:t>
            </a:r>
            <a:r>
              <a:rPr lang="zh-CN" altLang="en-US" sz="2400" dirty="0" smtClean="0">
                <a:cs typeface="华文中宋"/>
              </a:rPr>
              <a:t>有日常教学打下的扎实基础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网上资料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435100" y="1905000"/>
            <a:ext cx="7499350" cy="1219200"/>
          </a:xfrm>
        </p:spPr>
        <p:txBody>
          <a:bodyPr/>
          <a:lstStyle/>
          <a:p>
            <a:pPr marL="80963" indent="0" algn="ctr">
              <a:buFont typeface="Wingdings 2" pitchFamily="18" charset="2"/>
              <a:buNone/>
            </a:pPr>
            <a:r>
              <a:rPr lang="en-US" sz="2800" smtClean="0"/>
              <a:t>http://www.csami.org/ChineseContest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81000"/>
            <a:ext cx="7467600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990600" y="381000"/>
            <a:ext cx="312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zh-CN" altLang="en-US">
                <a:solidFill>
                  <a:srgbClr val="0000FF"/>
                </a:solidFill>
                <a:cs typeface="华文中宋"/>
              </a:rPr>
              <a:t>举例： </a:t>
            </a:r>
            <a:r>
              <a:rPr lang="en-US" altLang="zh-CN">
                <a:solidFill>
                  <a:srgbClr val="0000FF"/>
                </a:solidFill>
                <a:cs typeface="华文中宋"/>
              </a:rPr>
              <a:t>2006</a:t>
            </a:r>
            <a:r>
              <a:rPr lang="zh-CN" altLang="en-US">
                <a:solidFill>
                  <a:srgbClr val="0000FF"/>
                </a:solidFill>
                <a:cs typeface="华文中宋"/>
              </a:rPr>
              <a:t>年年第</a:t>
            </a:r>
            <a:r>
              <a:rPr lang="en-US" altLang="zh-CN">
                <a:solidFill>
                  <a:srgbClr val="0000FF"/>
                </a:solidFill>
                <a:cs typeface="华文中宋"/>
              </a:rPr>
              <a:t>8</a:t>
            </a:r>
            <a:r>
              <a:rPr lang="zh-CN" altLang="en-US">
                <a:solidFill>
                  <a:srgbClr val="0000FF"/>
                </a:solidFill>
                <a:cs typeface="华文中宋"/>
              </a:rPr>
              <a:t>届竞赛</a:t>
            </a:r>
            <a:endParaRPr 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1435100" y="1066800"/>
            <a:ext cx="7499350" cy="3505200"/>
          </a:xfrm>
        </p:spPr>
        <p:txBody>
          <a:bodyPr/>
          <a:lstStyle/>
          <a:p>
            <a:pPr marL="80963" indent="0" algn="ctr">
              <a:buFont typeface="Wingdings 2" pitchFamily="18" charset="2"/>
              <a:buNone/>
            </a:pPr>
            <a:endParaRPr lang="en-US" altLang="zh-CN" sz="7200" b="1" dirty="0" smtClean="0">
              <a:cs typeface="华文中宋"/>
            </a:endParaRPr>
          </a:p>
          <a:p>
            <a:pPr marL="80963" indent="0" algn="ctr">
              <a:buFont typeface="Wingdings 2" pitchFamily="18" charset="2"/>
              <a:buNone/>
            </a:pPr>
            <a:endParaRPr lang="en-US" altLang="zh-CN" sz="7200" b="1" dirty="0" smtClean="0">
              <a:cs typeface="华文中宋"/>
            </a:endParaRPr>
          </a:p>
          <a:p>
            <a:pPr marL="80963" indent="0" algn="ctr">
              <a:buFont typeface="Wingdings 2" pitchFamily="18" charset="2"/>
              <a:buNone/>
            </a:pPr>
            <a:endParaRPr lang="en-US" altLang="zh-CN" sz="7200" b="1" dirty="0" smtClean="0">
              <a:cs typeface="华文中宋"/>
            </a:endParaRPr>
          </a:p>
          <a:p>
            <a:pPr marL="80963" indent="0" algn="ctr">
              <a:buFont typeface="Wingdings 2" pitchFamily="18" charset="2"/>
              <a:buNone/>
            </a:pPr>
            <a:endParaRPr lang="en-US" altLang="zh-CN" sz="7200" b="1" dirty="0" smtClean="0">
              <a:cs typeface="华文中宋"/>
            </a:endParaRPr>
          </a:p>
          <a:p>
            <a:pPr marL="80963" indent="0" algn="ctr">
              <a:buFont typeface="Wingdings 2" pitchFamily="18" charset="2"/>
              <a:buNone/>
            </a:pPr>
            <a:r>
              <a:rPr lang="zh-CN" altLang="en-US" sz="7200" b="1" dirty="0" smtClean="0">
                <a:solidFill>
                  <a:srgbClr val="0070C0"/>
                </a:solidFill>
                <a:cs typeface="华文中宋"/>
              </a:rPr>
              <a:t>问题</a:t>
            </a:r>
            <a:r>
              <a:rPr lang="en-US" altLang="zh-CN" sz="7200" b="1" dirty="0" smtClean="0">
                <a:solidFill>
                  <a:srgbClr val="0070C0"/>
                </a:solidFill>
                <a:cs typeface="华文中宋"/>
              </a:rPr>
              <a:t>?</a:t>
            </a:r>
            <a:endParaRPr lang="en-US" sz="7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内容简介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80060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cs typeface="华文中宋"/>
              </a:rPr>
              <a:t>竞赛规</a:t>
            </a:r>
            <a:r>
              <a:rPr lang="zh-CN" altLang="en-US" b="1" dirty="0" smtClean="0">
                <a:cs typeface="华文中宋"/>
              </a:rPr>
              <a:t>模</a:t>
            </a:r>
            <a:endParaRPr lang="en-US" altLang="zh-CN" b="1" dirty="0" smtClean="0">
              <a:cs typeface="华文中宋"/>
            </a:endParaRPr>
          </a:p>
          <a:p>
            <a:pPr marL="82550" indent="0">
              <a:buNone/>
            </a:pPr>
            <a:endParaRPr lang="en-US" altLang="zh-CN" b="1" dirty="0" smtClean="0">
              <a:cs typeface="华文中宋"/>
            </a:endParaRPr>
          </a:p>
          <a:p>
            <a:r>
              <a:rPr lang="zh-CN" altLang="en-US" b="1" dirty="0" smtClean="0">
                <a:cs typeface="华文中宋"/>
              </a:rPr>
              <a:t>竞赛类别</a:t>
            </a:r>
            <a:endParaRPr lang="en-US" altLang="zh-CN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zh-CN" altLang="en-US" sz="2400" dirty="0" smtClean="0">
                <a:cs typeface="华文中宋"/>
              </a:rPr>
              <a:t>每一种竞赛的分组、进行过程和评比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sz="1200" dirty="0" smtClean="0"/>
          </a:p>
          <a:p>
            <a:r>
              <a:rPr lang="zh-CN" altLang="en-US" b="1" dirty="0" smtClean="0">
                <a:cs typeface="华文中宋"/>
              </a:rPr>
              <a:t>竞赛组织</a:t>
            </a:r>
            <a:endParaRPr lang="en-US" altLang="zh-CN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zh-CN" altLang="en-US" sz="2400" dirty="0" smtClean="0">
                <a:cs typeface="华文中宋"/>
              </a:rPr>
              <a:t>竞赛的组织安排</a:t>
            </a:r>
            <a:endParaRPr lang="en-US" altLang="zh-CN" sz="2400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sz="2400" dirty="0" smtClean="0"/>
          </a:p>
          <a:p>
            <a:r>
              <a:rPr lang="zh-CN" altLang="en-US" b="1" dirty="0" smtClean="0">
                <a:cs typeface="华文中宋"/>
              </a:rPr>
              <a:t>主要收获和经验</a:t>
            </a:r>
            <a:endParaRPr lang="en-US" altLang="zh-CN" b="1" dirty="0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r>
              <a:rPr lang="en-US" b="1" dirty="0" smtClean="0"/>
              <a:t>	</a:t>
            </a:r>
            <a:r>
              <a:rPr lang="zh-CN" altLang="en-US" sz="2400" dirty="0" smtClean="0">
                <a:cs typeface="华文中宋"/>
              </a:rPr>
              <a:t>竞赛具体体会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竞赛规模</a:t>
            </a:r>
            <a:endParaRPr lang="en-US" altLang="zh-CN" b="1" dirty="0" smtClean="0">
              <a:effectLst>
                <a:outerShdw blurRad="38100" dist="38100" dir="2700000" algn="tl">
                  <a:srgbClr val="C0C0C0"/>
                </a:outerShdw>
              </a:effectLst>
              <a:cs typeface="华文中宋"/>
            </a:endParaRPr>
          </a:p>
        </p:txBody>
      </p:sp>
      <p:pic>
        <p:nvPicPr>
          <p:cNvPr id="17411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90663" y="1524000"/>
            <a:ext cx="6988175" cy="4664075"/>
          </a:xfrm>
        </p:spPr>
      </p:pic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4572000" y="609600"/>
            <a:ext cx="3124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r>
              <a:rPr lang="zh-CN" altLang="en-US" dirty="0">
                <a:solidFill>
                  <a:srgbClr val="0000FF"/>
                </a:solidFill>
                <a:cs typeface="华文中宋"/>
              </a:rPr>
              <a:t>举例： </a:t>
            </a:r>
            <a:r>
              <a:rPr lang="en-US" altLang="zh-CN" dirty="0">
                <a:solidFill>
                  <a:srgbClr val="0000FF"/>
                </a:solidFill>
                <a:cs typeface="华文中宋"/>
              </a:rPr>
              <a:t>2012</a:t>
            </a:r>
            <a:r>
              <a:rPr lang="zh-CN" altLang="en-US" dirty="0">
                <a:solidFill>
                  <a:srgbClr val="0000FF"/>
                </a:solidFill>
                <a:cs typeface="华文中宋"/>
              </a:rPr>
              <a:t>年文化抢</a:t>
            </a:r>
            <a:r>
              <a:rPr lang="zh-CN" altLang="en-US" dirty="0" smtClean="0">
                <a:solidFill>
                  <a:srgbClr val="0000FF"/>
                </a:solidFill>
                <a:cs typeface="华文中宋"/>
              </a:rPr>
              <a:t>答开始前现场一角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tx2">
                    <a:satMod val="130000"/>
                  </a:schemeClr>
                </a:solidFill>
              </a:rPr>
              <a:t>竞</a:t>
            </a:r>
            <a:r>
              <a:rPr lang="zh-CN" altLang="en-US" b="1" dirty="0" smtClean="0">
                <a:solidFill>
                  <a:schemeClr val="tx2">
                    <a:satMod val="130000"/>
                  </a:schemeClr>
                </a:solidFill>
              </a:rPr>
              <a:t>赛类别</a:t>
            </a:r>
            <a:endParaRPr lang="en-US" altLang="zh-CN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7099300" cy="4664075"/>
          </a:xfrm>
        </p:spPr>
        <p:txBody>
          <a:bodyPr>
            <a:normAutofit/>
          </a:bodyPr>
          <a:lstStyle/>
          <a:p>
            <a:r>
              <a:rPr lang="zh-CN" altLang="en-US" smtClean="0">
                <a:cs typeface="华文中宋"/>
              </a:rPr>
              <a:t>中文演讲竞赛</a:t>
            </a:r>
            <a:endParaRPr lang="en-US" altLang="zh-CN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  <a:p>
            <a:r>
              <a:rPr lang="zh-CN" altLang="en-US" smtClean="0">
                <a:cs typeface="华文中宋"/>
              </a:rPr>
              <a:t>汉语拼音竞赛</a:t>
            </a:r>
            <a:endParaRPr lang="en-US" altLang="zh-CN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  <a:p>
            <a:r>
              <a:rPr lang="zh-CN" altLang="en-US" smtClean="0">
                <a:cs typeface="华文中宋"/>
              </a:rPr>
              <a:t>中文阅读比赛</a:t>
            </a:r>
            <a:endParaRPr lang="en-US" altLang="zh-CN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  <a:p>
            <a:r>
              <a:rPr lang="zh-CN" altLang="en-US" smtClean="0">
                <a:cs typeface="华文中宋"/>
              </a:rPr>
              <a:t>中国文化知识竞赛</a:t>
            </a:r>
            <a:endParaRPr lang="en-US" altLang="zh-CN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  <a:p>
            <a:r>
              <a:rPr lang="zh-CN" altLang="en-US" smtClean="0">
                <a:cs typeface="华文中宋"/>
              </a:rPr>
              <a:t>即兴中文演讲竞赛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中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文演讲竞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赛 </a:t>
            </a:r>
            <a:r>
              <a:rPr lang="en-US" altLang="zh-CN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1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mtClean="0">
                <a:cs typeface="华文中宋"/>
              </a:rPr>
              <a:t>分组</a:t>
            </a:r>
            <a:endParaRPr lang="en-US" altLang="zh-CN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  <a:p>
            <a:r>
              <a:rPr lang="zh-CN" altLang="en-US" smtClean="0">
                <a:cs typeface="华文中宋"/>
              </a:rPr>
              <a:t>评分项目</a:t>
            </a:r>
            <a:endParaRPr lang="en-US" altLang="zh-CN" smtClean="0">
              <a:cs typeface="华文中宋"/>
            </a:endParaRPr>
          </a:p>
          <a:p>
            <a:pPr>
              <a:buFont typeface="Wingdings 2" pitchFamily="18" charset="2"/>
              <a:buNone/>
            </a:pPr>
            <a:endParaRPr lang="en-US" altLang="zh-CN" smtClean="0">
              <a:cs typeface="华文中宋"/>
            </a:endParaRPr>
          </a:p>
          <a:p>
            <a:r>
              <a:rPr lang="zh-CN" altLang="en-US" smtClean="0">
                <a:cs typeface="华文中宋"/>
              </a:rPr>
              <a:t>评分标准</a:t>
            </a: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中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文演讲竞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赛 </a:t>
            </a:r>
            <a:r>
              <a:rPr lang="en-US" altLang="zh-CN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2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82725" y="2286000"/>
          <a:ext cx="7315200" cy="4197350"/>
        </p:xfrm>
        <a:graphic>
          <a:graphicData uri="http://schemas.openxmlformats.org/drawingml/2006/table">
            <a:tbl>
              <a:tblPr/>
              <a:tblGrid>
                <a:gridCol w="922338"/>
                <a:gridCol w="2566987"/>
                <a:gridCol w="1000125"/>
                <a:gridCol w="998538"/>
                <a:gridCol w="1827212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组别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参赛学生对象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至少时间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最多时间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水平相当于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第一组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秒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《中文》第一册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第二组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秒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《中文》第二册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第三组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2.5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《中文》第三册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第四组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2.5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《中文》第四册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第五组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2.5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《中文》第五册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第六组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6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《中文》第六册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第七组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7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《中文》第七册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第八组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8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《中文》第八册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第九组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9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年级和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9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年级以上的学生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1.5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《中文》第九册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第十组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年级以下的学生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秒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第十一组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CSL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的学生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45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秒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</a:t>
                      </a:r>
                      <a:r>
                        <a:rPr kumimoji="0" 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分钟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 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20563" name="Rectangle 2"/>
          <p:cNvSpPr>
            <a:spLocks noChangeArrowheads="1"/>
          </p:cNvSpPr>
          <p:nvPr/>
        </p:nvSpPr>
        <p:spPr bwMode="auto">
          <a:xfrm>
            <a:off x="2971800" y="1598613"/>
            <a:ext cx="4275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zh-CN" altLang="en-US" sz="2400" b="1">
                <a:latin typeface="Calibri" pitchFamily="34" charset="0"/>
                <a:ea typeface="SimSun" pitchFamily="2" charset="-122"/>
                <a:cs typeface="Times New Roman" pitchFamily="18" charset="0"/>
              </a:rPr>
              <a:t>演讲</a:t>
            </a:r>
            <a:r>
              <a:rPr lang="en-US" altLang="zh-CN" sz="2400" b="1">
                <a:latin typeface="Calibri" pitchFamily="34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2400" b="1">
                <a:latin typeface="Calibri" pitchFamily="34" charset="0"/>
                <a:ea typeface="SimSun" pitchFamily="2" charset="-122"/>
                <a:cs typeface="Times New Roman" pitchFamily="18" charset="0"/>
              </a:rPr>
              <a:t>组别设置和演讲时间限制</a:t>
            </a:r>
            <a:endParaRPr lang="zh-CN" altLang="en-US" sz="2400" b="1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803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竞赛类别</a:t>
            </a:r>
            <a:r>
              <a:rPr lang="en-US" altLang="zh-CN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:  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中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文演讲竞</a:t>
            </a:r>
            <a:r>
              <a:rPr lang="zh-CN" alt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赛 </a:t>
            </a:r>
            <a:r>
              <a:rPr lang="en-US" altLang="zh-CN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华文中宋"/>
              </a:rPr>
              <a:t>3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2133600"/>
          <a:ext cx="7391400" cy="1447801"/>
        </p:xfrm>
        <a:graphic>
          <a:graphicData uri="http://schemas.openxmlformats.org/drawingml/2006/table">
            <a:tbl>
              <a:tblPr/>
              <a:tblGrid>
                <a:gridCol w="903288"/>
                <a:gridCol w="1438275"/>
                <a:gridCol w="1439862"/>
                <a:gridCol w="1439863"/>
                <a:gridCol w="1350962"/>
                <a:gridCol w="81915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项目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发音正确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</a:b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口齿清晰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身体语言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</a:b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面部表情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声音声调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</a:b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感情表达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流利程度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内容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华文中宋"/>
                          <a:cs typeface="华文中宋"/>
                        </a:rPr>
                        <a:t>比例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20%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30%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10%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  <p:sp>
        <p:nvSpPr>
          <p:cNvPr id="21530" name="Rectangle 1"/>
          <p:cNvSpPr>
            <a:spLocks noChangeArrowheads="1"/>
          </p:cNvSpPr>
          <p:nvPr/>
        </p:nvSpPr>
        <p:spPr bwMode="auto">
          <a:xfrm>
            <a:off x="2514600" y="1519238"/>
            <a:ext cx="495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zh-CN" altLang="en-US" sz="2400" b="1">
                <a:latin typeface="Calibri" pitchFamily="34" charset="0"/>
                <a:ea typeface="SimSun" pitchFamily="2" charset="-122"/>
                <a:cs typeface="Times New Roman" pitchFamily="18" charset="0"/>
              </a:rPr>
              <a:t>演讲评分项目和比例分配</a:t>
            </a:r>
            <a:endParaRPr lang="zh-CN" altLang="en-US" sz="2400" b="1"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95400" y="4495800"/>
          <a:ext cx="7543801" cy="96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5021"/>
                <a:gridCol w="637878"/>
                <a:gridCol w="637878"/>
                <a:gridCol w="637878"/>
                <a:gridCol w="637878"/>
                <a:gridCol w="637878"/>
                <a:gridCol w="637878"/>
                <a:gridCol w="637878"/>
                <a:gridCol w="637878"/>
                <a:gridCol w="637878"/>
                <a:gridCol w="637878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9</a:t>
                      </a:r>
                      <a:r>
                        <a:rPr lang="zh-CN" sz="1600" b="0" dirty="0">
                          <a:effectLst/>
                        </a:rPr>
                        <a:t>分制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0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1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2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3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4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5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6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7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8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9</a:t>
                      </a:r>
                      <a:endParaRPr lang="en-US" sz="1600" b="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600" dirty="0">
                          <a:effectLst/>
                        </a:rPr>
                        <a:t>百分制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82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84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86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88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92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94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96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98</a:t>
                      </a:r>
                      <a:endParaRPr lang="en-US" sz="16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1569" name="Rectangle 3"/>
          <p:cNvSpPr>
            <a:spLocks noChangeArrowheads="1"/>
          </p:cNvSpPr>
          <p:nvPr/>
        </p:nvSpPr>
        <p:spPr bwMode="auto">
          <a:xfrm>
            <a:off x="3108325" y="3925888"/>
            <a:ext cx="3521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zh-CN" altLang="en-US" sz="2400" b="1">
                <a:latin typeface="Calibri" pitchFamily="34" charset="0"/>
                <a:ea typeface="SimSun" pitchFamily="2" charset="-122"/>
                <a:cs typeface="Times New Roman" pitchFamily="18" charset="0"/>
              </a:rPr>
              <a:t>演讲</a:t>
            </a:r>
            <a:r>
              <a:rPr lang="zh-CN" altLang="en-US" sz="2400" b="1">
                <a:solidFill>
                  <a:srgbClr val="000000"/>
                </a:solidFill>
                <a:latin typeface="Calibri" pitchFamily="34" charset="0"/>
                <a:ea typeface="SimSun" pitchFamily="2" charset="-122"/>
                <a:cs typeface="Times New Roman" pitchFamily="18" charset="0"/>
              </a:rPr>
              <a:t>评分分值</a:t>
            </a:r>
            <a:endParaRPr lang="zh-CN" altLang="en-US" sz="2400" b="1"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C07D1E-A757-4FA5-A73C-0C1FF1AF03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TrainingPresentation</Template>
  <TotalTime>0</TotalTime>
  <Words>2643</Words>
  <Application>Microsoft Office PowerPoint</Application>
  <PresentationFormat>On-screen Show (4:3)</PresentationFormat>
  <Paragraphs>422</Paragraphs>
  <Slides>30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Gill Sans MT</vt:lpstr>
      <vt:lpstr>Arial</vt:lpstr>
      <vt:lpstr>Wingdings 2</vt:lpstr>
      <vt:lpstr>Verdana</vt:lpstr>
      <vt:lpstr>Calibri</vt:lpstr>
      <vt:lpstr>华文中宋</vt:lpstr>
      <vt:lpstr>SimSun</vt:lpstr>
      <vt:lpstr>Times New Roman</vt:lpstr>
      <vt:lpstr>TrainingPresentation</vt:lpstr>
      <vt:lpstr>多种形式搞竞赛      多种方法促学习 密西根中文联合竞赛介绍</vt:lpstr>
      <vt:lpstr>引言</vt:lpstr>
      <vt:lpstr>PowerPoint Presentation</vt:lpstr>
      <vt:lpstr>内容简介</vt:lpstr>
      <vt:lpstr>竞赛规模</vt:lpstr>
      <vt:lpstr>竞赛类别</vt:lpstr>
      <vt:lpstr>竞赛类别:  中文演讲竞赛 1</vt:lpstr>
      <vt:lpstr>竞赛类别:  中文演讲竞赛 2</vt:lpstr>
      <vt:lpstr>竞赛类别:  中文演讲竞赛 3</vt:lpstr>
      <vt:lpstr>竞赛的类别:  中文演讲竞赛 4</vt:lpstr>
      <vt:lpstr>竞赛的类别:  汉语拼音竞赛 1</vt:lpstr>
      <vt:lpstr>竞赛类别:  汉语拼音竞赛 2</vt:lpstr>
      <vt:lpstr>竞赛的类别:  汉语拼音竞赛 3</vt:lpstr>
      <vt:lpstr>竞赛类别:  中文阅读竞赛 1</vt:lpstr>
      <vt:lpstr>竞赛类别:  中文阅读竞赛 2</vt:lpstr>
      <vt:lpstr>竞赛类别:  中文阅读竞赛 3</vt:lpstr>
      <vt:lpstr>竞赛类别:  中国文化知识竞赛</vt:lpstr>
      <vt:lpstr>竞赛类别:中国文化知识竞赛</vt:lpstr>
      <vt:lpstr>竞赛类别:  兴演中文讲竞赛</vt:lpstr>
      <vt:lpstr>竞赛组织</vt:lpstr>
      <vt:lpstr>竞赛组织</vt:lpstr>
      <vt:lpstr>竞赛组织</vt:lpstr>
      <vt:lpstr>竞赛组织</vt:lpstr>
      <vt:lpstr>竞赛组织</vt:lpstr>
      <vt:lpstr>竞赛组织</vt:lpstr>
      <vt:lpstr>竞赛组织  -开心时刻</vt:lpstr>
      <vt:lpstr>主要收获和经验</vt:lpstr>
      <vt:lpstr>主要收获和经验</vt:lpstr>
      <vt:lpstr>网上资料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2012-12-05T15:05:45Z</dcterms:created>
  <dcterms:modified xsi:type="dcterms:W3CDTF">2012-12-06T14:50:11Z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